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72" r:id="rId2"/>
    <p:sldMasterId id="2147483660" r:id="rId3"/>
  </p:sldMasterIdLst>
  <p:notesMasterIdLst>
    <p:notesMasterId r:id="rId25"/>
  </p:notesMasterIdLst>
  <p:sldIdLst>
    <p:sldId id="260" r:id="rId4"/>
    <p:sldId id="272" r:id="rId5"/>
    <p:sldId id="263" r:id="rId6"/>
    <p:sldId id="269" r:id="rId7"/>
    <p:sldId id="270" r:id="rId8"/>
    <p:sldId id="276" r:id="rId9"/>
    <p:sldId id="268" r:id="rId10"/>
    <p:sldId id="265" r:id="rId11"/>
    <p:sldId id="273" r:id="rId12"/>
    <p:sldId id="266" r:id="rId13"/>
    <p:sldId id="284" r:id="rId14"/>
    <p:sldId id="277" r:id="rId15"/>
    <p:sldId id="274" r:id="rId16"/>
    <p:sldId id="275" r:id="rId17"/>
    <p:sldId id="278" r:id="rId18"/>
    <p:sldId id="280" r:id="rId19"/>
    <p:sldId id="281" r:id="rId20"/>
    <p:sldId id="285" r:id="rId21"/>
    <p:sldId id="282" r:id="rId22"/>
    <p:sldId id="283" r:id="rId23"/>
    <p:sldId id="286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userDrawn="1">
          <p15:clr>
            <a:srgbClr val="A4A3A4"/>
          </p15:clr>
        </p15:guide>
        <p15:guide id="2" orient="horz" pos="7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47ECA"/>
    <a:srgbClr val="66FF33"/>
    <a:srgbClr val="FF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97" autoAdjust="0"/>
    <p:restoredTop sz="96370" autoAdjust="0"/>
  </p:normalViewPr>
  <p:slideViewPr>
    <p:cSldViewPr snapToGrid="0">
      <p:cViewPr varScale="1">
        <p:scale>
          <a:sx n="109" d="100"/>
          <a:sy n="109" d="100"/>
        </p:scale>
        <p:origin x="420" y="54"/>
      </p:cViewPr>
      <p:guideLst>
        <p:guide/>
        <p:guide orient="horz" pos="7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645DEA-94A6-4B0B-A60B-6163D95D6FC0}" type="datetimeFigureOut">
              <a:rPr lang="en-US" smtClean="0"/>
              <a:t>7/1/2020</a:t>
            </a:fld>
            <a:endParaRPr lang="en-U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FEFA9A-DA10-4D24-BCAB-8D67145881F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582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FEFA9A-DA10-4D24-BCAB-8D67145881FF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85804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n 14">
            <a:extLst>
              <a:ext uri="{FF2B5EF4-FFF2-40B4-BE49-F238E27FC236}">
                <a16:creationId xmlns:a16="http://schemas.microsoft.com/office/drawing/2014/main" id="{FFA20A93-476B-410C-A130-9CED7C37169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07" y="0"/>
            <a:ext cx="11968586" cy="675028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E363B3ED-0693-4DAD-8FC8-5C9288DD8CC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07" y="6671898"/>
            <a:ext cx="11836066" cy="99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060550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1CACD6-74AB-46B6-8DF2-BF6F62DB0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E1C20720-B880-42B4-A908-4225EE1C64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7F27758-A36D-4C72-8EE5-5C5182214E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C1CD3C-30FC-410B-8898-DC1234DF60EA}" type="datetimeFigureOut">
              <a:rPr lang="en-US" smtClean="0"/>
              <a:t>7/1/2020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AAB7D2E-9EA4-4D1A-AE48-8130CE0E92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ED657ED-0DB9-4C2E-8C69-FA419A542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80AE1-0DB9-4ACB-A7E4-A4263CF44EA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74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525C661A-F2F9-4A77-BACA-F1D13D5652A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DB3736F1-2CA8-4E71-80A7-6337D49B53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8D70A83-B5BE-464E-9E6B-66359F544E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C1CD3C-30FC-410B-8898-DC1234DF60EA}" type="datetimeFigureOut">
              <a:rPr lang="en-US" smtClean="0"/>
              <a:t>7/1/2020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08E4119-BAA7-4616-A7F4-422CCA5767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A11D665-31C3-4DA6-ACAB-AB5689674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80AE1-0DB9-4ACB-A7E4-A4263CF44EA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683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546411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F3131A9-4AF7-49F0-A526-D8CC69DE1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E932575-062C-4D6F-BAB8-B6023F6FF3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B98B284-E660-48A9-AF01-C6283B4061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C1CD3C-30FC-410B-8898-DC1234DF60EA}" type="datetimeFigureOut">
              <a:rPr lang="en-US" smtClean="0"/>
              <a:t>7/1/2020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4B50148-0B95-45C9-8989-813101450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B719262-7CEC-46BF-B875-0D94D5AB45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80AE1-0DB9-4ACB-A7E4-A4263CF44EA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2008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2F52E2-11BD-4320-95DA-01E3815DE6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5FC4AFD-0E11-48CF-8632-B3BB4BBEBE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995D1F2-7274-4180-BD4B-C51D9C5352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C1CD3C-30FC-410B-8898-DC1234DF60EA}" type="datetimeFigureOut">
              <a:rPr lang="en-US" smtClean="0"/>
              <a:t>7/1/2020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C404D56-535F-463B-AC77-219BCCCA35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DCDB673-D26C-47AA-9975-B979829EA6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80AE1-0DB9-4ACB-A7E4-A4263CF44EA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4866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23D8C6-ADBB-4DF2-B0A5-680D2EC6F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3F443CC-7F56-4211-846E-6F1F6A3BE96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4A64739-1AC1-4244-ACB4-2405ED9671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028BCCE-D0C7-472E-9B0F-8A3669C22E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C1CD3C-30FC-410B-8898-DC1234DF60EA}" type="datetimeFigureOut">
              <a:rPr lang="en-US" smtClean="0"/>
              <a:t>7/1/2020</a:t>
            </a:fld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ACC1F23-DFDC-44AF-92FD-A06E3A102A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C028BE1-0CB0-494F-8D77-18E28B4BC5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80AE1-0DB9-4ACB-A7E4-A4263CF44EA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2486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81787F-C1EC-4661-8A8F-18435A34E3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CBAF9AD-C165-4C59-AE51-226208BE68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3C98826D-A65A-4507-8448-252E624C96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C08202E1-7420-4C9B-9CD6-CE154331DD2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B69EEAD3-73BE-4D2B-83D7-8780BC7AA65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4B1F4FC1-86E3-41C0-BC6C-AD82D0FAE0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C1CD3C-30FC-410B-8898-DC1234DF60EA}" type="datetimeFigureOut">
              <a:rPr lang="en-US" smtClean="0"/>
              <a:t>7/1/2020</a:t>
            </a:fld>
            <a:endParaRPr lang="en-U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930A7DA5-C149-4DB2-8139-B795D30AF9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9E748873-D33E-431D-B59F-3D7BD25FF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80AE1-0DB9-4ACB-A7E4-A4263CF44EA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79750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464B021-1425-44FC-B02E-9CD6BDE30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9889D013-FE32-48F8-86DC-448FB7139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C1CD3C-30FC-410B-8898-DC1234DF60EA}" type="datetimeFigureOut">
              <a:rPr lang="en-US" smtClean="0"/>
              <a:t>7/1/2020</a:t>
            </a:fld>
            <a:endParaRPr lang="en-U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CC16A9AD-41A4-44DB-80CD-08397FAC1F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EFFFB66A-90EB-4F3A-AD85-965FDB61CE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80AE1-0DB9-4ACB-A7E4-A4263CF44EA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66317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02CE3F38-A252-42FB-90F3-04C30F4AC0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C1CD3C-30FC-410B-8898-DC1234DF60EA}" type="datetimeFigureOut">
              <a:rPr lang="en-US" smtClean="0"/>
              <a:t>7/1/2020</a:t>
            </a:fld>
            <a:endParaRPr lang="en-U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63601F79-3E52-443C-9138-4A526297B7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155B9DD-2C60-4008-BC1B-2FBC07C2B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80AE1-0DB9-4ACB-A7E4-A4263CF44EA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89387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D104D7A-5600-4C5D-A782-D82FCEE7BA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6AC1C18-B861-44EA-908D-67AFF6A4EE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C339FAB-03E4-4A4F-97CC-2F20407DBF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5837690-156F-4890-9FA3-D03942FD12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C1CD3C-30FC-410B-8898-DC1234DF60EA}" type="datetimeFigureOut">
              <a:rPr lang="en-US" smtClean="0"/>
              <a:t>7/1/2020</a:t>
            </a:fld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ADEECFC-6176-4DA1-96D4-7CFE2C803F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B2C448F-E00A-4873-B998-4157C8508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80AE1-0DB9-4ACB-A7E4-A4263CF44EA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3408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F3131A9-4AF7-49F0-A526-D8CC69DE1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E932575-062C-4D6F-BAB8-B6023F6FF3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B98B284-E660-48A9-AF01-C6283B4061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C1CD3C-30FC-410B-8898-DC1234DF60EA}" type="datetimeFigureOut">
              <a:rPr lang="en-US" smtClean="0"/>
              <a:t>7/1/2020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4B50148-0B95-45C9-8989-813101450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B719262-7CEC-46BF-B875-0D94D5AB45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80AE1-0DB9-4ACB-A7E4-A4263CF44EA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018623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A004415-CCBC-4A69-886C-3964BD329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12C1BAF6-D338-4C3E-AB6C-29141E7C938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CACDB41-3257-4897-BD04-190355A883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38D401E-A765-4FDD-A391-B4EF8EAB2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C1CD3C-30FC-410B-8898-DC1234DF60EA}" type="datetimeFigureOut">
              <a:rPr lang="en-US" smtClean="0"/>
              <a:t>7/1/2020</a:t>
            </a:fld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8E62C10C-FF73-40E9-A1AD-63E8F54EF4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941A5AE-9196-490A-905B-5775A08D2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80AE1-0DB9-4ACB-A7E4-A4263CF44EA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36590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1CACD6-74AB-46B6-8DF2-BF6F62DB0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E1C20720-B880-42B4-A908-4225EE1C64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7F27758-A36D-4C72-8EE5-5C5182214E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C1CD3C-30FC-410B-8898-DC1234DF60EA}" type="datetimeFigureOut">
              <a:rPr lang="en-US" smtClean="0"/>
              <a:t>7/1/2020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AAB7D2E-9EA4-4D1A-AE48-8130CE0E92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ED657ED-0DB9-4C2E-8C69-FA419A542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80AE1-0DB9-4ACB-A7E4-A4263CF44EA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8261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525C661A-F2F9-4A77-BACA-F1D13D5652A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DB3736F1-2CA8-4E71-80A7-6337D49B53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8D70A83-B5BE-464E-9E6B-66359F544E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C1CD3C-30FC-410B-8898-DC1234DF60EA}" type="datetimeFigureOut">
              <a:rPr lang="en-US" smtClean="0"/>
              <a:t>7/1/2020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08E4119-BAA7-4616-A7F4-422CCA5767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A11D665-31C3-4DA6-ACAB-AB5689674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80AE1-0DB9-4ACB-A7E4-A4263CF44EA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73817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478539-1791-4ADD-A273-355ABFD0F3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683A35E-7BC8-4C81-9102-FD00F66C6D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1DBC8B0-B217-4547-B814-678F85788C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1D1BE-4574-4DE0-A79A-BDD32622AA26}" type="datetimeFigureOut">
              <a:rPr lang="en-US" smtClean="0"/>
              <a:t>7/1/2020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1E29B8D-62AF-4B7A-AAA8-6C26E3F428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FEA651F-D8B6-42CF-A811-49FD76782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BA2F-99B4-4D40-A2F9-4249A09084B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32413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C118A82-3E83-4889-90F7-3BE6AFE7F2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5609C7C-7B0C-4454-870C-2AECF05763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E527721-FF99-4DD9-AC40-41EB8ED2BC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1D1BE-4574-4DE0-A79A-BDD32622AA26}" type="datetimeFigureOut">
              <a:rPr lang="en-US" smtClean="0"/>
              <a:t>7/1/2020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FA8D81D-AC9A-4E4A-95D5-8C20FF67F4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EDB5974-6460-401A-9FC2-27F7775407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BA2F-99B4-4D40-A2F9-4249A09084B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77818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401E2E3-155D-475E-814C-4A4A597B8D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2B7352E-6544-4EF7-87BD-F106255538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C1580D0-62CD-444A-94BA-96CFE2B1CB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1D1BE-4574-4DE0-A79A-BDD32622AA26}" type="datetimeFigureOut">
              <a:rPr lang="en-US" smtClean="0"/>
              <a:t>7/1/2020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A76F27E-FC82-42B9-BD40-AEFE590A99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25F2927-E4F4-4922-9CAF-BDC09E463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BA2F-99B4-4D40-A2F9-4249A09084B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02858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D26CEE-0367-4CDC-BCAF-9CF2D92D4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CF5DF41-740A-4392-8280-438B186500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7F1F038A-6DE9-4994-8194-56CC543F6E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726F0C6-C2E2-4605-9077-F2F8B97784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1D1BE-4574-4DE0-A79A-BDD32622AA26}" type="datetimeFigureOut">
              <a:rPr lang="en-US" smtClean="0"/>
              <a:t>7/1/2020</a:t>
            </a:fld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017F286-7673-48B1-A674-D8AFE0E4EB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2898BCC-8AAD-4C14-AA2B-CDC95A7C3A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BA2F-99B4-4D40-A2F9-4249A09084B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95369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D985A76-75C4-4BB4-9D34-4C2AC0739C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E87523D-6E15-466A-B364-ADAACDA902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E795632E-62A7-4B7F-901E-4CFADDAECE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49DB96CC-9F5E-4778-B5C2-7812FD02E54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B77DFD9A-8DE9-4CD0-8D05-C868B7CB5D8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C95F2740-E5E1-4C70-8EBE-7C1F6FAB7B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1D1BE-4574-4DE0-A79A-BDD32622AA26}" type="datetimeFigureOut">
              <a:rPr lang="en-US" smtClean="0"/>
              <a:t>7/1/2020</a:t>
            </a:fld>
            <a:endParaRPr lang="en-U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7A5A3E55-515F-47E6-B23C-CFEBB7F923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7E95B932-C1DA-469E-8505-0ECBE326D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BA2F-99B4-4D40-A2F9-4249A09084B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1548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6CDC7E8-7C8B-4788-A182-6E502716E9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E8237A38-9FE1-4FB3-8B54-9C256AFE36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1D1BE-4574-4DE0-A79A-BDD32622AA26}" type="datetimeFigureOut">
              <a:rPr lang="en-US" smtClean="0"/>
              <a:t>7/1/2020</a:t>
            </a:fld>
            <a:endParaRPr lang="en-U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26EC005A-E58F-4318-AF25-39743673FA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993BE19B-B704-4759-8708-BA5C53219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BA2F-99B4-4D40-A2F9-4249A09084B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65041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0CBBA72B-E6B0-4D2F-A12E-0D6425115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1D1BE-4574-4DE0-A79A-BDD32622AA26}" type="datetimeFigureOut">
              <a:rPr lang="en-US" smtClean="0"/>
              <a:t>7/1/2020</a:t>
            </a:fld>
            <a:endParaRPr lang="en-U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3782112F-9F3B-4353-97DF-CB03552F75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6ED7BF7-01F4-4C3E-AE08-E2FA468A85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BA2F-99B4-4D40-A2F9-4249A09084B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9011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2F52E2-11BD-4320-95DA-01E3815DE6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5FC4AFD-0E11-48CF-8632-B3BB4BBEBE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995D1F2-7274-4180-BD4B-C51D9C5352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C1CD3C-30FC-410B-8898-DC1234DF60EA}" type="datetimeFigureOut">
              <a:rPr lang="en-US" smtClean="0"/>
              <a:t>7/1/2020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C404D56-535F-463B-AC77-219BCCCA35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DCDB673-D26C-47AA-9975-B979829EA6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80AE1-0DB9-4ACB-A7E4-A4263CF44EA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52370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7129855-6898-4008-8582-0A746897BC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2BB3D14-C507-4401-BDB9-7FC454135C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0F643B8-32F6-494C-BC93-87DC8B690A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C118B67-BCFD-431F-BBEB-2B857227B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1D1BE-4574-4DE0-A79A-BDD32622AA26}" type="datetimeFigureOut">
              <a:rPr lang="en-US" smtClean="0"/>
              <a:t>7/1/2020</a:t>
            </a:fld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F3A1B3E-6664-444D-9B7A-A46752C650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3DFDB51-F4D5-4E1A-8DB9-0B2D4D31E0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BA2F-99B4-4D40-A2F9-4249A09084B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138160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38656D-C402-42C1-8E79-23BD1BAF19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0B23EDBE-4500-4EF8-B1D5-D519D01BBAB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4415046-B200-4854-B909-835543FE5D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B426B6D-FAA5-401E-B256-83F471F0E9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1D1BE-4574-4DE0-A79A-BDD32622AA26}" type="datetimeFigureOut">
              <a:rPr lang="en-US" smtClean="0"/>
              <a:t>7/1/2020</a:t>
            </a:fld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D49618B-B254-46D6-944C-CF9F2D6A00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B2B2911-5B21-4CE2-AD19-1CE1006017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BA2F-99B4-4D40-A2F9-4249A09084B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85880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72AB9D-5168-42BA-8F6D-14565B2DCC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76696A60-04FE-4122-A480-2B30DC7F70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009BC47-07C9-483D-9221-873EA89A0B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1D1BE-4574-4DE0-A79A-BDD32622AA26}" type="datetimeFigureOut">
              <a:rPr lang="en-US" smtClean="0"/>
              <a:t>7/1/2020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B4ABAC9-F841-43EE-91C1-7D8B0F8262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A9F4848-7E27-4254-BB1E-8E35A08369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BA2F-99B4-4D40-A2F9-4249A09084B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3150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CEC80490-7D23-4934-805B-3856354DE1C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77103D33-B8E2-40AD-BDC9-E36A0405A5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7263957-219A-4CF5-A16E-CF11DA41B3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1D1BE-4574-4DE0-A79A-BDD32622AA26}" type="datetimeFigureOut">
              <a:rPr lang="en-US" smtClean="0"/>
              <a:t>7/1/2020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C316EFD-59AE-44D6-BFB5-C863C04BFD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60C6400-D792-4B10-95CC-CAD9190FC4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BA2F-99B4-4D40-A2F9-4249A09084B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4647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23D8C6-ADBB-4DF2-B0A5-680D2EC6F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3F443CC-7F56-4211-846E-6F1F6A3BE96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4A64739-1AC1-4244-ACB4-2405ED9671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028BCCE-D0C7-472E-9B0F-8A3669C22E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C1CD3C-30FC-410B-8898-DC1234DF60EA}" type="datetimeFigureOut">
              <a:rPr lang="en-US" smtClean="0"/>
              <a:t>7/1/2020</a:t>
            </a:fld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ACC1F23-DFDC-44AF-92FD-A06E3A102A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C028BE1-0CB0-494F-8D77-18E28B4BC5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80AE1-0DB9-4ACB-A7E4-A4263CF44EA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0013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81787F-C1EC-4661-8A8F-18435A34E3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CBAF9AD-C165-4C59-AE51-226208BE68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3C98826D-A65A-4507-8448-252E624C96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C08202E1-7420-4C9B-9CD6-CE154331DD2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B69EEAD3-73BE-4D2B-83D7-8780BC7AA65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4B1F4FC1-86E3-41C0-BC6C-AD82D0FAE0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C1CD3C-30FC-410B-8898-DC1234DF60EA}" type="datetimeFigureOut">
              <a:rPr lang="en-US" smtClean="0"/>
              <a:t>7/1/2020</a:t>
            </a:fld>
            <a:endParaRPr lang="en-U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930A7DA5-C149-4DB2-8139-B795D30AF9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9E748873-D33E-431D-B59F-3D7BD25FF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80AE1-0DB9-4ACB-A7E4-A4263CF44EA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3521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464B021-1425-44FC-B02E-9CD6BDE30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9889D013-FE32-48F8-86DC-448FB7139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C1CD3C-30FC-410B-8898-DC1234DF60EA}" type="datetimeFigureOut">
              <a:rPr lang="en-US" smtClean="0"/>
              <a:t>7/1/2020</a:t>
            </a:fld>
            <a:endParaRPr lang="en-U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CC16A9AD-41A4-44DB-80CD-08397FAC1F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EFFFB66A-90EB-4F3A-AD85-965FDB61CE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80AE1-0DB9-4ACB-A7E4-A4263CF44EA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6542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02CE3F38-A252-42FB-90F3-04C30F4AC0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C1CD3C-30FC-410B-8898-DC1234DF60EA}" type="datetimeFigureOut">
              <a:rPr lang="en-US" smtClean="0"/>
              <a:t>7/1/2020</a:t>
            </a:fld>
            <a:endParaRPr lang="en-U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63601F79-3E52-443C-9138-4A526297B7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155B9DD-2C60-4008-BC1B-2FBC07C2B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80AE1-0DB9-4ACB-A7E4-A4263CF44EA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0180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D104D7A-5600-4C5D-A782-D82FCEE7BA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6AC1C18-B861-44EA-908D-67AFF6A4EE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C339FAB-03E4-4A4F-97CC-2F20407DBF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5837690-156F-4890-9FA3-D03942FD12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C1CD3C-30FC-410B-8898-DC1234DF60EA}" type="datetimeFigureOut">
              <a:rPr lang="en-US" smtClean="0"/>
              <a:t>7/1/2020</a:t>
            </a:fld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ADEECFC-6176-4DA1-96D4-7CFE2C803F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B2C448F-E00A-4873-B998-4157C8508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80AE1-0DB9-4ACB-A7E4-A4263CF44EA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1565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A004415-CCBC-4A69-886C-3964BD329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12C1BAF6-D338-4C3E-AB6C-29141E7C938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CACDB41-3257-4897-BD04-190355A883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38D401E-A765-4FDD-A391-B4EF8EAB2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C1CD3C-30FC-410B-8898-DC1234DF60EA}" type="datetimeFigureOut">
              <a:rPr lang="en-US" smtClean="0"/>
              <a:t>7/1/2020</a:t>
            </a:fld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8E62C10C-FF73-40E9-A1AD-63E8F54EF4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941A5AE-9196-490A-905B-5775A08D2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80AE1-0DB9-4ACB-A7E4-A4263CF44EA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9928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69F429C5-236B-40F8-8A8D-0836E218F1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657F45C-4D57-4FF7-8AE9-ECFF047D2D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1A91C93-16C9-4331-9E69-0E55E27EEB9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C1CD3C-30FC-410B-8898-DC1234DF60EA}" type="datetimeFigureOut">
              <a:rPr lang="en-US" smtClean="0"/>
              <a:t>7/1/2020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ECE8ECF-456C-4351-84CB-EAD5E6FE76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56BC319-0BC8-4D27-BC98-A4B2AB481B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180AE1-0DB9-4ACB-A7E4-A4263CF44EA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5470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69F429C5-236B-40F8-8A8D-0836E218F1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657F45C-4D57-4FF7-8AE9-ECFF047D2D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1A91C93-16C9-4331-9E69-0E55E27EEB9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C1CD3C-30FC-410B-8898-DC1234DF60EA}" type="datetimeFigureOut">
              <a:rPr lang="en-US" smtClean="0"/>
              <a:t>7/1/2020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ECE8ECF-456C-4351-84CB-EAD5E6FE76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56BC319-0BC8-4D27-BC98-A4B2AB481B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180AE1-0DB9-4ACB-A7E4-A4263CF44EA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6125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DB829647-78E3-48BD-847B-9D45B4597D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8321151-4227-450D-AA51-DE7DD638DA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496DE60-0307-4166-81D5-038A5FAD99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91D1BE-4574-4DE0-A79A-BDD32622AA26}" type="datetimeFigureOut">
              <a:rPr lang="en-US" smtClean="0"/>
              <a:t>7/1/2020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778B0E3-F6B7-4C2D-ACC4-66D1B6DFFE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7ADF262-176F-42B6-A1D3-9F53ABD743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E5BA2F-99B4-4D40-A2F9-4249A09084B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2942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jp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3.png"/><Relationship Id="rId5" Type="http://schemas.openxmlformats.org/officeDocument/2006/relationships/hyperlink" Target="http://creativecommons.org/licenses/by-nc-nd/3.0/es/" TargetMode="Externa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7.jpg"/><Relationship Id="rId2" Type="http://schemas.openxmlformats.org/officeDocument/2006/relationships/audio" Target="../media/media10.mp3"/><Relationship Id="rId1" Type="http://schemas.microsoft.com/office/2007/relationships/media" Target="../media/media10.mp3"/><Relationship Id="rId6" Type="http://schemas.openxmlformats.org/officeDocument/2006/relationships/image" Target="../media/image36.jpg"/><Relationship Id="rId5" Type="http://schemas.openxmlformats.org/officeDocument/2006/relationships/image" Target="../media/image35.jpg"/><Relationship Id="rId4" Type="http://schemas.openxmlformats.org/officeDocument/2006/relationships/image" Target="../media/image34.jp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jp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1.jpg"/><Relationship Id="rId2" Type="http://schemas.openxmlformats.org/officeDocument/2006/relationships/audio" Target="../media/media11.mp3"/><Relationship Id="rId1" Type="http://schemas.microsoft.com/office/2007/relationships/media" Target="../media/media11.mp3"/><Relationship Id="rId6" Type="http://schemas.openxmlformats.org/officeDocument/2006/relationships/image" Target="../media/image40.jpg"/><Relationship Id="rId5" Type="http://schemas.openxmlformats.org/officeDocument/2006/relationships/image" Target="../media/image39.jpg"/><Relationship Id="rId4" Type="http://schemas.openxmlformats.org/officeDocument/2006/relationships/image" Target="../media/image38.jpg"/><Relationship Id="rId9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jp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5.jpg"/><Relationship Id="rId2" Type="http://schemas.openxmlformats.org/officeDocument/2006/relationships/audio" Target="../media/media12.mp3"/><Relationship Id="rId1" Type="http://schemas.microsoft.com/office/2007/relationships/media" Target="../media/media12.mp3"/><Relationship Id="rId6" Type="http://schemas.openxmlformats.org/officeDocument/2006/relationships/image" Target="../media/image44.jpg"/><Relationship Id="rId5" Type="http://schemas.openxmlformats.org/officeDocument/2006/relationships/image" Target="../media/image43.jpg"/><Relationship Id="rId10" Type="http://schemas.openxmlformats.org/officeDocument/2006/relationships/image" Target="../media/image5.png"/><Relationship Id="rId4" Type="http://schemas.openxmlformats.org/officeDocument/2006/relationships/image" Target="../media/image34.jpg"/><Relationship Id="rId9" Type="http://schemas.openxmlformats.org/officeDocument/2006/relationships/image" Target="../media/image47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3.mp3"/><Relationship Id="rId1" Type="http://schemas.microsoft.com/office/2007/relationships/media" Target="../media/media13.mp3"/><Relationship Id="rId5" Type="http://schemas.openxmlformats.org/officeDocument/2006/relationships/image" Target="../media/image5.png"/><Relationship Id="rId4" Type="http://schemas.openxmlformats.org/officeDocument/2006/relationships/image" Target="../media/image48.jp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52.jpg"/><Relationship Id="rId2" Type="http://schemas.openxmlformats.org/officeDocument/2006/relationships/audio" Target="../media/media14.mp3"/><Relationship Id="rId1" Type="http://schemas.microsoft.com/office/2007/relationships/media" Target="../media/media14.mp3"/><Relationship Id="rId6" Type="http://schemas.openxmlformats.org/officeDocument/2006/relationships/image" Target="../media/image51.jpg"/><Relationship Id="rId5" Type="http://schemas.openxmlformats.org/officeDocument/2006/relationships/image" Target="../media/image50.jpg"/><Relationship Id="rId4" Type="http://schemas.openxmlformats.org/officeDocument/2006/relationships/image" Target="../media/image49.jp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jpg"/><Relationship Id="rId13" Type="http://schemas.openxmlformats.org/officeDocument/2006/relationships/image" Target="../media/image61.jp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55.jpg"/><Relationship Id="rId12" Type="http://schemas.openxmlformats.org/officeDocument/2006/relationships/image" Target="../media/image60.jpg"/><Relationship Id="rId17" Type="http://schemas.openxmlformats.org/officeDocument/2006/relationships/image" Target="../media/image5.png"/><Relationship Id="rId2" Type="http://schemas.openxmlformats.org/officeDocument/2006/relationships/audio" Target="../media/media15.mp3"/><Relationship Id="rId16" Type="http://schemas.openxmlformats.org/officeDocument/2006/relationships/image" Target="../media/image64.jpg"/><Relationship Id="rId1" Type="http://schemas.microsoft.com/office/2007/relationships/media" Target="../media/media15.mp3"/><Relationship Id="rId6" Type="http://schemas.openxmlformats.org/officeDocument/2006/relationships/image" Target="../media/image54.jpg"/><Relationship Id="rId11" Type="http://schemas.openxmlformats.org/officeDocument/2006/relationships/image" Target="../media/image59.jpg"/><Relationship Id="rId5" Type="http://schemas.openxmlformats.org/officeDocument/2006/relationships/image" Target="../media/image49.jpg"/><Relationship Id="rId15" Type="http://schemas.openxmlformats.org/officeDocument/2006/relationships/image" Target="../media/image63.jpg"/><Relationship Id="rId10" Type="http://schemas.openxmlformats.org/officeDocument/2006/relationships/image" Target="../media/image58.jpg"/><Relationship Id="rId4" Type="http://schemas.openxmlformats.org/officeDocument/2006/relationships/image" Target="../media/image53.jpg"/><Relationship Id="rId9" Type="http://schemas.openxmlformats.org/officeDocument/2006/relationships/image" Target="../media/image57.jpg"/><Relationship Id="rId14" Type="http://schemas.openxmlformats.org/officeDocument/2006/relationships/image" Target="../media/image62.jp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jp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67.jpg"/><Relationship Id="rId2" Type="http://schemas.openxmlformats.org/officeDocument/2006/relationships/audio" Target="../media/media16.mp3"/><Relationship Id="rId1" Type="http://schemas.microsoft.com/office/2007/relationships/media" Target="../media/media16.mp3"/><Relationship Id="rId6" Type="http://schemas.openxmlformats.org/officeDocument/2006/relationships/image" Target="../media/image66.jpg"/><Relationship Id="rId5" Type="http://schemas.openxmlformats.org/officeDocument/2006/relationships/image" Target="../media/image65.jpg"/><Relationship Id="rId4" Type="http://schemas.openxmlformats.org/officeDocument/2006/relationships/image" Target="../media/image49.jpg"/><Relationship Id="rId9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jp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71.jpeg"/><Relationship Id="rId2" Type="http://schemas.openxmlformats.org/officeDocument/2006/relationships/audio" Target="../media/media17.mp3"/><Relationship Id="rId1" Type="http://schemas.microsoft.com/office/2007/relationships/media" Target="../media/media17.mp3"/><Relationship Id="rId6" Type="http://schemas.openxmlformats.org/officeDocument/2006/relationships/image" Target="../media/image70.jpeg"/><Relationship Id="rId11" Type="http://schemas.openxmlformats.org/officeDocument/2006/relationships/image" Target="../media/image5.png"/><Relationship Id="rId5" Type="http://schemas.openxmlformats.org/officeDocument/2006/relationships/image" Target="../media/image69.jpg"/><Relationship Id="rId10" Type="http://schemas.openxmlformats.org/officeDocument/2006/relationships/image" Target="../media/image74.jpg"/><Relationship Id="rId4" Type="http://schemas.openxmlformats.org/officeDocument/2006/relationships/image" Target="../media/image49.jpg"/><Relationship Id="rId9" Type="http://schemas.openxmlformats.org/officeDocument/2006/relationships/image" Target="../media/image73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8.mp3"/><Relationship Id="rId1" Type="http://schemas.microsoft.com/office/2007/relationships/media" Target="../media/media18.mp3"/><Relationship Id="rId6" Type="http://schemas.openxmlformats.org/officeDocument/2006/relationships/image" Target="../media/image5.png"/><Relationship Id="rId5" Type="http://schemas.openxmlformats.org/officeDocument/2006/relationships/image" Target="../media/image76.jpg"/><Relationship Id="rId4" Type="http://schemas.openxmlformats.org/officeDocument/2006/relationships/image" Target="../media/image75.jp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80.jpg"/><Relationship Id="rId2" Type="http://schemas.openxmlformats.org/officeDocument/2006/relationships/audio" Target="../media/media19.mp3"/><Relationship Id="rId1" Type="http://schemas.microsoft.com/office/2007/relationships/media" Target="../media/media19.mp3"/><Relationship Id="rId6" Type="http://schemas.openxmlformats.org/officeDocument/2006/relationships/image" Target="../media/image79.jpg"/><Relationship Id="rId5" Type="http://schemas.openxmlformats.org/officeDocument/2006/relationships/image" Target="../media/image78.jpg"/><Relationship Id="rId4" Type="http://schemas.openxmlformats.org/officeDocument/2006/relationships/image" Target="../media/image77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5" Type="http://schemas.openxmlformats.org/officeDocument/2006/relationships/image" Target="../media/image5.png"/><Relationship Id="rId4" Type="http://schemas.openxmlformats.org/officeDocument/2006/relationships/image" Target="../media/image6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0.mp3"/><Relationship Id="rId1" Type="http://schemas.microsoft.com/office/2007/relationships/media" Target="../media/media20.mp3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81.w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13" Type="http://schemas.openxmlformats.org/officeDocument/2006/relationships/image" Target="../media/image16.jp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0.jpg"/><Relationship Id="rId12" Type="http://schemas.openxmlformats.org/officeDocument/2006/relationships/image" Target="../media/image15.jpg"/><Relationship Id="rId2" Type="http://schemas.openxmlformats.org/officeDocument/2006/relationships/audio" Target="../media/media4.mp3"/><Relationship Id="rId1" Type="http://schemas.microsoft.com/office/2007/relationships/media" Target="../media/media4.mp3"/><Relationship Id="rId6" Type="http://schemas.openxmlformats.org/officeDocument/2006/relationships/image" Target="../media/image9.jpg"/><Relationship Id="rId11" Type="http://schemas.openxmlformats.org/officeDocument/2006/relationships/image" Target="../media/image14.jpg"/><Relationship Id="rId5" Type="http://schemas.openxmlformats.org/officeDocument/2006/relationships/image" Target="../media/image8.jpg"/><Relationship Id="rId10" Type="http://schemas.openxmlformats.org/officeDocument/2006/relationships/image" Target="../media/image13.jpg"/><Relationship Id="rId4" Type="http://schemas.openxmlformats.org/officeDocument/2006/relationships/image" Target="../media/image7.jpg"/><Relationship Id="rId9" Type="http://schemas.openxmlformats.org/officeDocument/2006/relationships/image" Target="../media/image12.jpg"/><Relationship Id="rId1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5.mp3"/><Relationship Id="rId1" Type="http://schemas.microsoft.com/office/2007/relationships/media" Target="../media/media5.mp3"/><Relationship Id="rId5" Type="http://schemas.openxmlformats.org/officeDocument/2006/relationships/image" Target="../media/image5.png"/><Relationship Id="rId4" Type="http://schemas.openxmlformats.org/officeDocument/2006/relationships/image" Target="../media/image17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6.mp3"/><Relationship Id="rId1" Type="http://schemas.microsoft.com/office/2007/relationships/media" Target="../media/media6.mp3"/><Relationship Id="rId5" Type="http://schemas.openxmlformats.org/officeDocument/2006/relationships/image" Target="../media/image5.png"/><Relationship Id="rId4" Type="http://schemas.openxmlformats.org/officeDocument/2006/relationships/image" Target="../media/image18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7.mp3"/><Relationship Id="rId1" Type="http://schemas.microsoft.com/office/2007/relationships/media" Target="../media/media7.mp3"/><Relationship Id="rId5" Type="http://schemas.openxmlformats.org/officeDocument/2006/relationships/image" Target="../media/image5.png"/><Relationship Id="rId4" Type="http://schemas.openxmlformats.org/officeDocument/2006/relationships/image" Target="../media/image19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3.jpg"/><Relationship Id="rId2" Type="http://schemas.openxmlformats.org/officeDocument/2006/relationships/audio" Target="../media/media8.mp3"/><Relationship Id="rId1" Type="http://schemas.microsoft.com/office/2007/relationships/media" Target="../media/media8.mp3"/><Relationship Id="rId6" Type="http://schemas.openxmlformats.org/officeDocument/2006/relationships/image" Target="../media/image22.jpg"/><Relationship Id="rId5" Type="http://schemas.openxmlformats.org/officeDocument/2006/relationships/image" Target="../media/image21.jpg"/><Relationship Id="rId4" Type="http://schemas.openxmlformats.org/officeDocument/2006/relationships/image" Target="../media/image20.jpg"/><Relationship Id="rId9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g"/><Relationship Id="rId13" Type="http://schemas.openxmlformats.org/officeDocument/2006/relationships/image" Target="../media/image32.jpg"/><Relationship Id="rId3" Type="http://schemas.openxmlformats.org/officeDocument/2006/relationships/audio" Target="../media/media9.mp3"/><Relationship Id="rId7" Type="http://schemas.openxmlformats.org/officeDocument/2006/relationships/image" Target="../media/image28.jpg"/><Relationship Id="rId12" Type="http://schemas.openxmlformats.org/officeDocument/2006/relationships/image" Target="../media/image31.jpg"/><Relationship Id="rId2" Type="http://schemas.microsoft.com/office/2007/relationships/media" Target="../media/media9.mp3"/><Relationship Id="rId1" Type="http://schemas.openxmlformats.org/officeDocument/2006/relationships/vmlDrawing" Target="../drawings/vmlDrawing1.vml"/><Relationship Id="rId6" Type="http://schemas.openxmlformats.org/officeDocument/2006/relationships/image" Target="../media/image27.jpg"/><Relationship Id="rId11" Type="http://schemas.openxmlformats.org/officeDocument/2006/relationships/image" Target="../media/image25.wmf"/><Relationship Id="rId5" Type="http://schemas.openxmlformats.org/officeDocument/2006/relationships/image" Target="../media/image26.jpg"/><Relationship Id="rId15" Type="http://schemas.openxmlformats.org/officeDocument/2006/relationships/image" Target="../media/image5.png"/><Relationship Id="rId10" Type="http://schemas.openxmlformats.org/officeDocument/2006/relationships/oleObject" Target="../embeddings/oleObject1.bin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30.png"/><Relationship Id="rId14" Type="http://schemas.openxmlformats.org/officeDocument/2006/relationships/image" Target="../media/image3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4694D86C-1830-4694-86F1-A933F32291D1}"/>
              </a:ext>
            </a:extLst>
          </p:cNvPr>
          <p:cNvSpPr txBox="1"/>
          <p:nvPr/>
        </p:nvSpPr>
        <p:spPr>
          <a:xfrm>
            <a:off x="634807" y="1889977"/>
            <a:ext cx="68707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a-ES" sz="2800" i="1" dirty="0">
                <a:solidFill>
                  <a:schemeClr val="accent1"/>
                </a:solidFill>
                <a:latin typeface="Arial Narrow" panose="020B0606020202030204" pitchFamily="34" charset="0"/>
              </a:rPr>
              <a:t>Anàlisi de les dades del </a:t>
            </a:r>
          </a:p>
          <a:p>
            <a:pPr algn="ctr"/>
            <a:r>
              <a:rPr lang="ca-ES" sz="2800" i="1" dirty="0">
                <a:solidFill>
                  <a:schemeClr val="accent1"/>
                </a:solidFill>
                <a:latin typeface="Arial Narrow" panose="020B0606020202030204" pitchFamily="34" charset="0"/>
              </a:rPr>
              <a:t>Dia Mundial de les Malalties Minoritàries </a:t>
            </a:r>
          </a:p>
          <a:p>
            <a:pPr algn="ctr"/>
            <a:r>
              <a:rPr lang="ca-ES" sz="2800" i="1" dirty="0">
                <a:solidFill>
                  <a:schemeClr val="accent1"/>
                </a:solidFill>
                <a:latin typeface="Arial Narrow" panose="020B0606020202030204" pitchFamily="34" charset="0"/>
              </a:rPr>
              <a:t>a Twitter</a:t>
            </a:r>
            <a:endParaRPr lang="en-US" sz="28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2C090B22-05B2-48A6-9DDE-0A18CB33485F}"/>
              </a:ext>
            </a:extLst>
          </p:cNvPr>
          <p:cNvSpPr txBox="1"/>
          <p:nvPr/>
        </p:nvSpPr>
        <p:spPr>
          <a:xfrm>
            <a:off x="764814" y="1126066"/>
            <a:ext cx="47262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2800" i="1" dirty="0">
                <a:solidFill>
                  <a:schemeClr val="accent1">
                    <a:lumMod val="75000"/>
                  </a:schemeClr>
                </a:solidFill>
                <a:latin typeface="Arial Narrow" panose="020B0606020202030204" pitchFamily="34" charset="0"/>
              </a:rPr>
              <a:t>TREBALL DE FINAL DE MÀSTER</a:t>
            </a:r>
            <a:endParaRPr lang="en-US" sz="2800" dirty="0">
              <a:solidFill>
                <a:schemeClr val="accent1">
                  <a:lumMod val="75000"/>
                </a:schemeClr>
              </a:solidFill>
              <a:latin typeface="Arial Narrow" panose="020B0606020202030204" pitchFamily="34" charset="0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F0867CCE-0BE4-4001-8315-1081820E8A60}"/>
              </a:ext>
            </a:extLst>
          </p:cNvPr>
          <p:cNvSpPr txBox="1"/>
          <p:nvPr/>
        </p:nvSpPr>
        <p:spPr>
          <a:xfrm>
            <a:off x="3459490" y="3515663"/>
            <a:ext cx="33776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a-ES" sz="1600" i="1" dirty="0">
                <a:solidFill>
                  <a:schemeClr val="accent5"/>
                </a:solidFill>
                <a:latin typeface="Arial Narrow" panose="020B0606020202030204" pitchFamily="34" charset="0"/>
              </a:rPr>
              <a:t>Autor: Joaquim de Dalmases Juanet</a:t>
            </a:r>
          </a:p>
        </p:txBody>
      </p:sp>
      <p:pic>
        <p:nvPicPr>
          <p:cNvPr id="6" name="Imagen 5" descr="Llicència de Creative Commons">
            <a:hlinkClick r:id="rId5"/>
            <a:extLst>
              <a:ext uri="{FF2B5EF4-FFF2-40B4-BE49-F238E27FC236}">
                <a16:creationId xmlns:a16="http://schemas.microsoft.com/office/drawing/2014/main" id="{8FDB4F79-6084-4DCF-8004-E31691A828B9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143" y="6263543"/>
            <a:ext cx="838835" cy="2984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54470790-465B-465A-8622-15C1E6114803}"/>
              </a:ext>
            </a:extLst>
          </p:cNvPr>
          <p:cNvSpPr txBox="1"/>
          <p:nvPr/>
        </p:nvSpPr>
        <p:spPr>
          <a:xfrm>
            <a:off x="5526346" y="1156843"/>
            <a:ext cx="19791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2400" i="1" dirty="0">
                <a:solidFill>
                  <a:schemeClr val="accent1">
                    <a:lumMod val="75000"/>
                  </a:schemeClr>
                </a:solidFill>
                <a:latin typeface="Arial Narrow" panose="020B0606020202030204" pitchFamily="34" charset="0"/>
              </a:rPr>
              <a:t>(Àrea Medicina)</a:t>
            </a:r>
            <a:endParaRPr lang="en-US" sz="2400" dirty="0">
              <a:solidFill>
                <a:schemeClr val="accent1">
                  <a:lumMod val="75000"/>
                </a:schemeClr>
              </a:solidFill>
              <a:latin typeface="Arial Narrow" panose="020B0606020202030204" pitchFamily="34" charset="0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F892233F-AED1-43D1-9AC9-12E80D47A15B}"/>
              </a:ext>
            </a:extLst>
          </p:cNvPr>
          <p:cNvSpPr txBox="1"/>
          <p:nvPr/>
        </p:nvSpPr>
        <p:spPr>
          <a:xfrm>
            <a:off x="2604657" y="3848926"/>
            <a:ext cx="3791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a-ES" sz="1600" i="1" dirty="0">
                <a:solidFill>
                  <a:schemeClr val="accent1">
                    <a:lumMod val="75000"/>
                  </a:schemeClr>
                </a:solidFill>
                <a:latin typeface="Arial Narrow" panose="020B0606020202030204" pitchFamily="34" charset="0"/>
              </a:rPr>
              <a:t>Consultors: Laia Subirats Maté</a:t>
            </a:r>
          </a:p>
          <a:p>
            <a:pPr algn="ctr"/>
            <a:r>
              <a:rPr lang="ca-ES" sz="1600" i="1" dirty="0">
                <a:solidFill>
                  <a:schemeClr val="accent1">
                    <a:lumMod val="75000"/>
                  </a:schemeClr>
                </a:solidFill>
                <a:latin typeface="Arial Narrow" panose="020B0606020202030204" pitchFamily="34" charset="0"/>
              </a:rPr>
              <a:t>	    Elisenda Bonet Carne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CA57ED96-9A3E-4207-9661-DA9935ED6522}"/>
              </a:ext>
            </a:extLst>
          </p:cNvPr>
          <p:cNvSpPr txBox="1"/>
          <p:nvPr/>
        </p:nvSpPr>
        <p:spPr>
          <a:xfrm>
            <a:off x="5388926" y="4552255"/>
            <a:ext cx="12578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a-ES" sz="1200" dirty="0">
                <a:solidFill>
                  <a:schemeClr val="accent1">
                    <a:lumMod val="75000"/>
                  </a:schemeClr>
                </a:solidFill>
                <a:latin typeface="Arial Black" panose="020B0A04020102020204" pitchFamily="34" charset="0"/>
              </a:rPr>
              <a:t>Juliol 2020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0DF33DF4-26D3-4CA5-8AFB-6E8E4ABA2D10}"/>
              </a:ext>
            </a:extLst>
          </p:cNvPr>
          <p:cNvSpPr/>
          <p:nvPr/>
        </p:nvSpPr>
        <p:spPr>
          <a:xfrm>
            <a:off x="1187865" y="6377023"/>
            <a:ext cx="2643672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>
                <a:solidFill>
                  <a:schemeClr val="accent1">
                    <a:lumMod val="75000"/>
                  </a:schemeClr>
                </a:solidFill>
              </a:rPr>
              <a:t>https://github.com/QuimDJ/TFM_DataScience_UOC</a:t>
            </a:r>
          </a:p>
        </p:txBody>
      </p:sp>
      <p:pic>
        <p:nvPicPr>
          <p:cNvPr id="22" name="Imagen 21" descr="Imagen que contiene dibujo&#10;&#10;Descripción generada automáticamente">
            <a:extLst>
              <a:ext uri="{FF2B5EF4-FFF2-40B4-BE49-F238E27FC236}">
                <a16:creationId xmlns:a16="http://schemas.microsoft.com/office/drawing/2014/main" id="{B8DF9D4A-FF9F-4105-B8CE-A7C61A9EBF1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131"/>
          <a:stretch/>
        </p:blipFill>
        <p:spPr>
          <a:xfrm rot="1394066">
            <a:off x="8053609" y="2832951"/>
            <a:ext cx="3360515" cy="2691611"/>
          </a:xfrm>
          <a:prstGeom prst="rect">
            <a:avLst/>
          </a:prstGeom>
        </p:spPr>
      </p:pic>
      <p:pic>
        <p:nvPicPr>
          <p:cNvPr id="13" name="d1">
            <a:hlinkClick r:id="" action="ppaction://media"/>
            <a:extLst>
              <a:ext uri="{FF2B5EF4-FFF2-40B4-BE49-F238E27FC236}">
                <a16:creationId xmlns:a16="http://schemas.microsoft.com/office/drawing/2014/main" id="{C20C999E-D8A4-4BCD-B4D5-2C69885DC64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381874" y="305894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3390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741"/>
    </mc:Choice>
    <mc:Fallback>
      <p:transition spd="slow" advTm="257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440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39" objId="13"/>
        <p14:stopEvt time="24611" objId="13"/>
      </p14:showEvt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magen que contiene texto, reloj&#10;&#10;Descripción generada automáticamente">
            <a:extLst>
              <a:ext uri="{FF2B5EF4-FFF2-40B4-BE49-F238E27FC236}">
                <a16:creationId xmlns:a16="http://schemas.microsoft.com/office/drawing/2014/main" id="{3B83E944-664E-48F4-9A24-B0FEEDFDB4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265" y="821860"/>
            <a:ext cx="4967733" cy="1118339"/>
          </a:xfrm>
          <a:prstGeom prst="rect">
            <a:avLst/>
          </a:prstGeom>
        </p:spPr>
      </p:pic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4444CBA4-4F9D-4C84-9F42-8438172A8659}"/>
              </a:ext>
            </a:extLst>
          </p:cNvPr>
          <p:cNvSpPr/>
          <p:nvPr/>
        </p:nvSpPr>
        <p:spPr>
          <a:xfrm>
            <a:off x="11696695" y="6356350"/>
            <a:ext cx="427567" cy="385233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Marcador de número de diapositiva 9">
            <a:extLst>
              <a:ext uri="{FF2B5EF4-FFF2-40B4-BE49-F238E27FC236}">
                <a16:creationId xmlns:a16="http://schemas.microsoft.com/office/drawing/2014/main" id="{0DCA7064-E168-486F-BCA1-9A94A602C90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00928" y="6356350"/>
            <a:ext cx="419100" cy="365125"/>
          </a:xfrm>
        </p:spPr>
        <p:txBody>
          <a:bodyPr/>
          <a:lstStyle/>
          <a:p>
            <a:pPr algn="ctr"/>
            <a:fld id="{85180AE1-0DB9-4ACB-A7E4-A4263CF44EAB}" type="slidenum">
              <a:rPr lang="en-US" smtClean="0">
                <a:solidFill>
                  <a:schemeClr val="bg1"/>
                </a:solidFill>
                <a:latin typeface="Arial Black" panose="020B0A04020102020204" pitchFamily="34" charset="0"/>
              </a:rPr>
              <a:pPr algn="ctr"/>
              <a:t>10</a:t>
            </a:fld>
            <a:endParaRPr lang="en-US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6849FADB-0128-45EA-9C6E-3CAEC6DB7B9F}"/>
              </a:ext>
            </a:extLst>
          </p:cNvPr>
          <p:cNvSpPr/>
          <p:nvPr/>
        </p:nvSpPr>
        <p:spPr>
          <a:xfrm>
            <a:off x="1666343" y="821860"/>
            <a:ext cx="992190" cy="116011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6DF25373-A9A4-4CBD-B5D0-608E4177F596}"/>
              </a:ext>
            </a:extLst>
          </p:cNvPr>
          <p:cNvSpPr txBox="1"/>
          <p:nvPr/>
        </p:nvSpPr>
        <p:spPr>
          <a:xfrm>
            <a:off x="3170618" y="147431"/>
            <a:ext cx="40063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chemeClr val="accent1">
                    <a:lumMod val="75000"/>
                  </a:schemeClr>
                </a:solidFill>
              </a:rPr>
              <a:t>P</a:t>
            </a:r>
            <a:r>
              <a:rPr lang="fr-FR" sz="2000" b="1" dirty="0">
                <a:solidFill>
                  <a:schemeClr val="accent1">
                    <a:lumMod val="75000"/>
                  </a:schemeClr>
                </a:solidFill>
              </a:rPr>
              <a:t>REPROCESSAMENT DE DADES</a:t>
            </a:r>
            <a:endParaRPr lang="fr-FR" sz="2000" i="0" u="none" strike="noStrike" baseline="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4" name="Imagen 3" descr="Una captura de pantalla de un celular con letras&#10;&#10;Descripción generada automáticamente">
            <a:extLst>
              <a:ext uri="{FF2B5EF4-FFF2-40B4-BE49-F238E27FC236}">
                <a16:creationId xmlns:a16="http://schemas.microsoft.com/office/drawing/2014/main" id="{A0E65D86-2453-441B-A394-4B7E45C902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935" y="5098143"/>
            <a:ext cx="3831399" cy="1450823"/>
          </a:xfrm>
          <a:prstGeom prst="rect">
            <a:avLst/>
          </a:prstGeom>
        </p:spPr>
      </p:pic>
      <p:pic>
        <p:nvPicPr>
          <p:cNvPr id="17" name="Imagen 16" descr="Captura de pantalla de un celular&#10;&#10;Descripción generada automáticamente">
            <a:extLst>
              <a:ext uri="{FF2B5EF4-FFF2-40B4-BE49-F238E27FC236}">
                <a16:creationId xmlns:a16="http://schemas.microsoft.com/office/drawing/2014/main" id="{EE5F45B3-9ECD-4382-BAFA-579CE25A26B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3" t="4230" r="13880" b="4215"/>
          <a:stretch/>
        </p:blipFill>
        <p:spPr>
          <a:xfrm>
            <a:off x="8364208" y="858700"/>
            <a:ext cx="3758776" cy="5497649"/>
          </a:xfrm>
          <a:prstGeom prst="rect">
            <a:avLst/>
          </a:prstGeom>
        </p:spPr>
      </p:pic>
      <p:pic>
        <p:nvPicPr>
          <p:cNvPr id="5" name="Imagen 4" descr="Imagen que contiene texto&#10;&#10;Descripción generada automáticamente">
            <a:extLst>
              <a:ext uri="{FF2B5EF4-FFF2-40B4-BE49-F238E27FC236}">
                <a16:creationId xmlns:a16="http://schemas.microsoft.com/office/drawing/2014/main" id="{D7B6BC07-16F8-4992-A54C-48E47B43377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4139" y="2992396"/>
            <a:ext cx="3704759" cy="3556569"/>
          </a:xfrm>
          <a:prstGeom prst="rect">
            <a:avLst/>
          </a:prstGeom>
        </p:spPr>
      </p:pic>
      <p:sp>
        <p:nvSpPr>
          <p:cNvPr id="19" name="CuadroTexto 18">
            <a:extLst>
              <a:ext uri="{FF2B5EF4-FFF2-40B4-BE49-F238E27FC236}">
                <a16:creationId xmlns:a16="http://schemas.microsoft.com/office/drawing/2014/main" id="{16ABC45A-B325-4671-B466-4D586DD05DDB}"/>
              </a:ext>
            </a:extLst>
          </p:cNvPr>
          <p:cNvSpPr txBox="1"/>
          <p:nvPr/>
        </p:nvSpPr>
        <p:spPr>
          <a:xfrm>
            <a:off x="206430" y="2426781"/>
            <a:ext cx="2610699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1400" dirty="0">
                <a:solidFill>
                  <a:schemeClr val="accent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PREPROCESSAT:</a:t>
            </a:r>
          </a:p>
          <a:p>
            <a:endParaRPr lang="ca-ES" sz="1400" dirty="0">
              <a:solidFill>
                <a:schemeClr val="accent2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ca-ES" sz="1400" dirty="0">
                <a:solidFill>
                  <a:schemeClr val="accent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TRADUCCIÓ</a:t>
            </a:r>
          </a:p>
          <a:p>
            <a:pPr marL="177800"/>
            <a:r>
              <a:rPr lang="ca-ES" sz="1200" dirty="0">
                <a:solidFill>
                  <a:schemeClr val="accent2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(dels tuits a l’idioma anglès)</a:t>
            </a:r>
            <a:r>
              <a:rPr lang="ca-ES" sz="1400" dirty="0">
                <a:solidFill>
                  <a:schemeClr val="accent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</a:p>
          <a:p>
            <a:pPr marL="538163"/>
            <a:r>
              <a:rPr lang="ca-ES" sz="1400" b="1" dirty="0">
                <a:solidFill>
                  <a:schemeClr val="accent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ca-ES" sz="1400" dirty="0">
                <a:solidFill>
                  <a:schemeClr val="accent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</a:p>
          <a:p>
            <a:r>
              <a:rPr lang="ca-ES" sz="1400" dirty="0">
                <a:solidFill>
                  <a:schemeClr val="accent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NETEJAT i DEPURACIÓ </a:t>
            </a:r>
          </a:p>
          <a:p>
            <a:pPr marL="177800"/>
            <a:r>
              <a:rPr lang="ca-ES" sz="1000" dirty="0">
                <a:solidFill>
                  <a:schemeClr val="accent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DEL CONTINGUT TEXT de cada tuit.</a:t>
            </a:r>
          </a:p>
          <a:p>
            <a:r>
              <a:rPr lang="ca-ES" sz="1400" dirty="0">
                <a:solidFill>
                  <a:schemeClr val="accent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177800" indent="-177800">
              <a:buFont typeface="+mj-lt"/>
              <a:buAutoNum type="arabicPeriod"/>
            </a:pPr>
            <a:r>
              <a:rPr lang="ca-ES" sz="1400" dirty="0">
                <a:solidFill>
                  <a:schemeClr val="accent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TRADUCCIÓ </a:t>
            </a:r>
            <a:r>
              <a:rPr lang="ca-ES" sz="1400" dirty="0">
                <a:solidFill>
                  <a:schemeClr val="accent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GRATUITA</a:t>
            </a:r>
            <a:r>
              <a:rPr lang="ca-ES" sz="1400" dirty="0">
                <a:solidFill>
                  <a:schemeClr val="accent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ca-ES" sz="1400" dirty="0">
                <a:solidFill>
                  <a:schemeClr val="accent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	IBM Watson </a:t>
            </a:r>
            <a:r>
              <a:rPr lang="ca-ES" sz="1400" dirty="0">
                <a:solidFill>
                  <a:schemeClr val="accent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ca-ES" sz="1400" dirty="0">
                <a:solidFill>
                  <a:schemeClr val="accent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ca-ES" sz="1400" dirty="0" err="1">
                <a:solidFill>
                  <a:schemeClr val="accent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Google</a:t>
            </a:r>
            <a:r>
              <a:rPr lang="ca-ES" sz="1400" dirty="0">
                <a:solidFill>
                  <a:schemeClr val="accent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ca-ES" sz="1400" dirty="0" err="1">
                <a:solidFill>
                  <a:schemeClr val="accent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Translator</a:t>
            </a:r>
            <a:endParaRPr lang="ca-ES" sz="800" dirty="0">
              <a:solidFill>
                <a:schemeClr val="accent1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ca-ES" sz="800" dirty="0">
                <a:solidFill>
                  <a:schemeClr val="accent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ca-ES" sz="1400" dirty="0">
              <a:solidFill>
                <a:schemeClr val="accent2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ca-ES" sz="1400" dirty="0">
                <a:solidFill>
                  <a:schemeClr val="accent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NETEJAT DEL TEXT:</a:t>
            </a:r>
            <a:endParaRPr lang="ca-ES" sz="1400" dirty="0">
              <a:solidFill>
                <a:schemeClr val="accent1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AF092EE4-C1B6-427D-9968-768446473B5F}"/>
              </a:ext>
            </a:extLst>
          </p:cNvPr>
          <p:cNvSpPr txBox="1"/>
          <p:nvPr/>
        </p:nvSpPr>
        <p:spPr>
          <a:xfrm rot="21216150">
            <a:off x="6657449" y="739265"/>
            <a:ext cx="23835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2400" dirty="0">
                <a:latin typeface="Ink Free" panose="03080402000500000000" pitchFamily="66" charset="0"/>
              </a:rPr>
              <a:t>Estratègia de Processament de les dades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30684777-1911-402C-B337-C59CA9CB4EE4}"/>
              </a:ext>
            </a:extLst>
          </p:cNvPr>
          <p:cNvSpPr txBox="1"/>
          <p:nvPr/>
        </p:nvSpPr>
        <p:spPr>
          <a:xfrm rot="21216150">
            <a:off x="4967904" y="2168813"/>
            <a:ext cx="23835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2400" dirty="0">
                <a:latin typeface="Ink Free" panose="03080402000500000000" pitchFamily="66" charset="0"/>
              </a:rPr>
              <a:t>Dataset de modelització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BFD0217E-3713-4BB9-AC8C-6B7428B655DC}"/>
              </a:ext>
            </a:extLst>
          </p:cNvPr>
          <p:cNvSpPr txBox="1"/>
          <p:nvPr/>
        </p:nvSpPr>
        <p:spPr>
          <a:xfrm>
            <a:off x="2068269" y="2094962"/>
            <a:ext cx="255550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spcAft>
                <a:spcPts val="0"/>
              </a:spcAft>
            </a:pPr>
            <a:r>
              <a:rPr lang="ca-ES" sz="8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Capturats: </a:t>
            </a:r>
            <a:r>
              <a:rPr lang="ca-ES" sz="1000" b="1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102.682</a:t>
            </a:r>
            <a:r>
              <a:rPr lang="ca-ES" sz="8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endParaRPr lang="ca-ES" sz="800" b="1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ca-ES" sz="8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Descartats</a:t>
            </a:r>
            <a:r>
              <a:rPr lang="ca-ES" sz="800" b="1" dirty="0">
                <a:solidFill>
                  <a:schemeClr val="accent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: </a:t>
            </a:r>
            <a:r>
              <a:rPr lang="ca-ES" sz="1000" b="1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4.190</a:t>
            </a:r>
            <a:r>
              <a:rPr lang="ca-ES" sz="800" b="1" dirty="0">
                <a:solidFill>
                  <a:schemeClr val="accent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ca-ES" sz="8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(per falta d’idioma).</a:t>
            </a:r>
            <a:endParaRPr lang="ca-ES" sz="800" b="1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ca-ES" sz="8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Considerats: </a:t>
            </a:r>
            <a:r>
              <a:rPr lang="ca-ES" sz="1000" b="1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98.442</a:t>
            </a:r>
            <a:r>
              <a:rPr lang="ca-ES" sz="10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endParaRPr lang="ca-ES" sz="1000" b="1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ca-ES" sz="1000" b="1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9195</a:t>
            </a:r>
            <a:r>
              <a:rPr lang="ca-ES" sz="8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d’idiomes diferents del castellà i l’anglès. </a:t>
            </a:r>
            <a:endParaRPr lang="ca-ES" sz="800" b="1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ca-ES" sz="1000" b="1" dirty="0">
                <a:solidFill>
                  <a:schemeClr val="accent5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37.676</a:t>
            </a:r>
            <a:r>
              <a:rPr lang="ca-ES" sz="8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en castellà.</a:t>
            </a:r>
            <a:endParaRPr lang="ca-ES" sz="800" b="1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ca-ES" sz="1000" b="1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51.571</a:t>
            </a:r>
            <a:r>
              <a:rPr lang="ca-ES" sz="8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en anglès.</a:t>
            </a:r>
            <a:endParaRPr lang="ca-ES" sz="800" b="1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Flecha: a la derecha con bandas 21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36656BFD-C42C-436B-B65E-2CB9E5DBC4CF}"/>
              </a:ext>
            </a:extLst>
          </p:cNvPr>
          <p:cNvSpPr/>
          <p:nvPr/>
        </p:nvSpPr>
        <p:spPr>
          <a:xfrm rot="10800000">
            <a:off x="8120063" y="4214987"/>
            <a:ext cx="709612" cy="300851"/>
          </a:xfrm>
          <a:prstGeom prst="striped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CB312314-02C3-469B-BC06-C17C4A2AC984}"/>
              </a:ext>
            </a:extLst>
          </p:cNvPr>
          <p:cNvSpPr/>
          <p:nvPr/>
        </p:nvSpPr>
        <p:spPr>
          <a:xfrm>
            <a:off x="7969672" y="3906075"/>
            <a:ext cx="1058559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Resultats</a:t>
            </a:r>
          </a:p>
        </p:txBody>
      </p:sp>
      <p:sp>
        <p:nvSpPr>
          <p:cNvPr id="23" name="Rectángulo: esquinas redondeadas 22">
            <a:extLst>
              <a:ext uri="{FF2B5EF4-FFF2-40B4-BE49-F238E27FC236}">
                <a16:creationId xmlns:a16="http://schemas.microsoft.com/office/drawing/2014/main" id="{0F6A6CA5-B98E-42BF-839A-02D5D20547B2}"/>
              </a:ext>
            </a:extLst>
          </p:cNvPr>
          <p:cNvSpPr/>
          <p:nvPr/>
        </p:nvSpPr>
        <p:spPr>
          <a:xfrm>
            <a:off x="10634664" y="3671888"/>
            <a:ext cx="1350906" cy="843951"/>
          </a:xfrm>
          <a:prstGeom prst="round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pic>
        <p:nvPicPr>
          <p:cNvPr id="6" name="d10">
            <a:hlinkClick r:id="" action="ppaction://media"/>
            <a:extLst>
              <a:ext uri="{FF2B5EF4-FFF2-40B4-BE49-F238E27FC236}">
                <a16:creationId xmlns:a16="http://schemas.microsoft.com/office/drawing/2014/main" id="{CD941C87-D8B6-49C9-8BFA-7F79A237CFC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99480" y="277254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8709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5159"/>
    </mc:Choice>
    <mc:Fallback>
      <p:transition spd="slow" advTm="451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26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42" objId="6"/>
        <p14:stopEvt time="44426" objId="6"/>
      </p14:showEvtLst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4444CBA4-4F9D-4C84-9F42-8438172A8659}"/>
              </a:ext>
            </a:extLst>
          </p:cNvPr>
          <p:cNvSpPr/>
          <p:nvPr/>
        </p:nvSpPr>
        <p:spPr>
          <a:xfrm>
            <a:off x="11696695" y="6356350"/>
            <a:ext cx="427567" cy="385233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Marcador de número de diapositiva 9">
            <a:extLst>
              <a:ext uri="{FF2B5EF4-FFF2-40B4-BE49-F238E27FC236}">
                <a16:creationId xmlns:a16="http://schemas.microsoft.com/office/drawing/2014/main" id="{0DCA7064-E168-486F-BCA1-9A94A602C90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00928" y="6356350"/>
            <a:ext cx="419100" cy="365125"/>
          </a:xfrm>
        </p:spPr>
        <p:txBody>
          <a:bodyPr/>
          <a:lstStyle/>
          <a:p>
            <a:pPr algn="ctr"/>
            <a:fld id="{85180AE1-0DB9-4ACB-A7E4-A4263CF44EAB}" type="slidenum">
              <a:rPr lang="en-US" smtClean="0">
                <a:solidFill>
                  <a:schemeClr val="bg1"/>
                </a:solidFill>
                <a:latin typeface="Arial Black" panose="020B0A04020102020204" pitchFamily="34" charset="0"/>
              </a:rPr>
              <a:pPr algn="ctr"/>
              <a:t>11</a:t>
            </a:fld>
            <a:endParaRPr lang="en-US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D059F643-FC13-4A00-9066-6915CA729930}"/>
              </a:ext>
            </a:extLst>
          </p:cNvPr>
          <p:cNvSpPr txBox="1"/>
          <p:nvPr/>
        </p:nvSpPr>
        <p:spPr>
          <a:xfrm>
            <a:off x="2951947" y="147431"/>
            <a:ext cx="5177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solidFill>
                  <a:schemeClr val="accent1">
                    <a:lumMod val="75000"/>
                  </a:schemeClr>
                </a:solidFill>
              </a:rPr>
              <a:t>EXPLORACIÓ INICIAL I ANÀLISI TEMPORAL</a:t>
            </a:r>
            <a:endParaRPr lang="fr-FR" sz="2000" b="1" i="0" u="none" strike="noStrike" baseline="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2" name="Imagen 11" descr="Una captura de pantalla de una red social&#10;&#10;Descripción generada automáticamente">
            <a:extLst>
              <a:ext uri="{FF2B5EF4-FFF2-40B4-BE49-F238E27FC236}">
                <a16:creationId xmlns:a16="http://schemas.microsoft.com/office/drawing/2014/main" id="{18380A45-324D-44D6-B764-B35385C7FF8E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971" y="1795327"/>
            <a:ext cx="4469871" cy="2361141"/>
          </a:xfrm>
          <a:prstGeom prst="rect">
            <a:avLst/>
          </a:prstGeom>
        </p:spPr>
      </p:pic>
      <p:pic>
        <p:nvPicPr>
          <p:cNvPr id="13" name="Imagen 12" descr="Captura de pantalla de un celular&#10;&#10;Descripción generada automáticamente">
            <a:extLst>
              <a:ext uri="{FF2B5EF4-FFF2-40B4-BE49-F238E27FC236}">
                <a16:creationId xmlns:a16="http://schemas.microsoft.com/office/drawing/2014/main" id="{3D4D9B7D-40B9-47FC-9490-D46309CD9E3B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901" y="1131952"/>
            <a:ext cx="4241695" cy="1739900"/>
          </a:xfrm>
          <a:prstGeom prst="rect">
            <a:avLst/>
          </a:prstGeom>
        </p:spPr>
      </p:pic>
      <p:pic>
        <p:nvPicPr>
          <p:cNvPr id="14" name="Imagen 13" descr="Captura de pantalla de un celular&#10;&#10;Descripción generada automáticamente">
            <a:extLst>
              <a:ext uri="{FF2B5EF4-FFF2-40B4-BE49-F238E27FC236}">
                <a16:creationId xmlns:a16="http://schemas.microsoft.com/office/drawing/2014/main" id="{1F4E844A-8AE7-43C2-AA8B-2E10C9E04428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901" y="2965237"/>
            <a:ext cx="4241695" cy="1774190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95D2FB0B-6A25-4471-BF24-22A84D2ED80A}"/>
              </a:ext>
            </a:extLst>
          </p:cNvPr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900" y="4787477"/>
            <a:ext cx="4241695" cy="1774190"/>
          </a:xfrm>
          <a:prstGeom prst="rect">
            <a:avLst/>
          </a:prstGeom>
        </p:spPr>
      </p:pic>
      <p:pic>
        <p:nvPicPr>
          <p:cNvPr id="16" name="Imagen 15" descr="Imagen que contiene periódico&#10;&#10;Descripción generada automáticamente">
            <a:extLst>
              <a:ext uri="{FF2B5EF4-FFF2-40B4-BE49-F238E27FC236}">
                <a16:creationId xmlns:a16="http://schemas.microsoft.com/office/drawing/2014/main" id="{A9EF9364-A95D-4414-B33F-4B95A144D52A}"/>
              </a:ext>
            </a:extLst>
          </p:cNvPr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1217" y="4598910"/>
            <a:ext cx="4415385" cy="2072346"/>
          </a:xfrm>
          <a:prstGeom prst="rect">
            <a:avLst/>
          </a:prstGeom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98D99F35-E205-4AD5-AC31-0A426DC396D0}"/>
              </a:ext>
            </a:extLst>
          </p:cNvPr>
          <p:cNvSpPr txBox="1"/>
          <p:nvPr/>
        </p:nvSpPr>
        <p:spPr>
          <a:xfrm>
            <a:off x="622300" y="817330"/>
            <a:ext cx="60960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a-ES" sz="1000" dirty="0">
                <a:solidFill>
                  <a:schemeClr val="accent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L’exploració inicial </a:t>
            </a:r>
            <a:r>
              <a:rPr lang="ca-ES" sz="1000" dirty="0">
                <a:solidFill>
                  <a:schemeClr val="accent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s’ha dut a terme sobre un </a:t>
            </a:r>
            <a:r>
              <a:rPr lang="ca-ES" sz="1000" i="1" dirty="0">
                <a:solidFill>
                  <a:schemeClr val="accent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dataframe</a:t>
            </a:r>
            <a:r>
              <a:rPr lang="ca-ES" sz="1000" dirty="0">
                <a:solidFill>
                  <a:schemeClr val="accent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o taula de dades, indexat per la data de cada tuit, per disposar d’una sèrie temporal de tuits i poder generar les gràfiques que ens permetin comprendre de quina manera s’han generat en el temps.</a:t>
            </a:r>
            <a:endParaRPr lang="ca-ES" sz="1000" dirty="0">
              <a:solidFill>
                <a:schemeClr val="accent1"/>
              </a:solidFill>
            </a:endParaRP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4B179478-8385-4DEF-A60C-6BA25BC14DAD}"/>
              </a:ext>
            </a:extLst>
          </p:cNvPr>
          <p:cNvSpPr txBox="1"/>
          <p:nvPr/>
        </p:nvSpPr>
        <p:spPr>
          <a:xfrm rot="21373145">
            <a:off x="159272" y="1504256"/>
            <a:ext cx="16348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1400" b="1" dirty="0">
                <a:latin typeface="Ink Free" panose="03080402000500000000" pitchFamily="66" charset="0"/>
              </a:rPr>
              <a:t>Tuits máx hora/dia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783E0ABF-5110-4E2E-8A61-01D18D212A33}"/>
              </a:ext>
            </a:extLst>
          </p:cNvPr>
          <p:cNvSpPr txBox="1"/>
          <p:nvPr/>
        </p:nvSpPr>
        <p:spPr>
          <a:xfrm rot="21373145">
            <a:off x="242304" y="4129575"/>
            <a:ext cx="9509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1400" b="1" dirty="0">
                <a:latin typeface="Ink Free" panose="03080402000500000000" pitchFamily="66" charset="0"/>
              </a:rPr>
              <a:t>Wordcloud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B15800AD-9842-4212-82FE-79D12611EEC2}"/>
              </a:ext>
            </a:extLst>
          </p:cNvPr>
          <p:cNvSpPr txBox="1"/>
          <p:nvPr/>
        </p:nvSpPr>
        <p:spPr>
          <a:xfrm>
            <a:off x="33904" y="4811116"/>
            <a:ext cx="11685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ca-ES" sz="1000" dirty="0">
                <a:solidFill>
                  <a:schemeClr val="accent1"/>
                </a:solidFill>
              </a:rPr>
              <a:t>Observem una primera orientació de les temàtiques presents.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0498972A-5309-4F4B-8050-193FAF678730}"/>
              </a:ext>
            </a:extLst>
          </p:cNvPr>
          <p:cNvSpPr txBox="1"/>
          <p:nvPr/>
        </p:nvSpPr>
        <p:spPr>
          <a:xfrm>
            <a:off x="7147604" y="885731"/>
            <a:ext cx="41215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a-ES" sz="1000" dirty="0">
                <a:solidFill>
                  <a:schemeClr val="accent1"/>
                </a:solidFill>
              </a:rPr>
              <a:t>Evolució d’enviament per les dies 28 i 29 de febrer i 4 de març</a:t>
            </a:r>
            <a:r>
              <a:rPr lang="fr-FR" sz="1000" dirty="0">
                <a:solidFill>
                  <a:schemeClr val="accent1"/>
                </a:solidFill>
              </a:rPr>
              <a:t>.</a:t>
            </a:r>
            <a:endParaRPr lang="ca-ES" sz="1000" dirty="0">
              <a:solidFill>
                <a:schemeClr val="accent1"/>
              </a:solidFill>
            </a:endParaRP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86B40556-F918-4A8E-B3A5-6FC7EC1669B2}"/>
              </a:ext>
            </a:extLst>
          </p:cNvPr>
          <p:cNvSpPr txBox="1"/>
          <p:nvPr/>
        </p:nvSpPr>
        <p:spPr>
          <a:xfrm>
            <a:off x="5504434" y="2462836"/>
            <a:ext cx="1646766" cy="26161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ca-ES" sz="1400" dirty="0">
                <a:solidFill>
                  <a:schemeClr val="accent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29 de febrer</a:t>
            </a:r>
          </a:p>
          <a:p>
            <a:endParaRPr lang="ca-ES" sz="1000" dirty="0">
              <a:solidFill>
                <a:schemeClr val="accent1"/>
              </a:solidFill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algn="ctr"/>
            <a:r>
              <a:rPr lang="ca-ES" sz="1000" dirty="0">
                <a:solidFill>
                  <a:schemeClr val="accent1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P</a:t>
            </a:r>
            <a:r>
              <a:rPr lang="ca-ES" sz="1000" dirty="0">
                <a:solidFill>
                  <a:schemeClr val="accent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articipació més alta.</a:t>
            </a:r>
          </a:p>
          <a:p>
            <a:endParaRPr lang="ca-ES" sz="1000" dirty="0">
              <a:solidFill>
                <a:schemeClr val="accent1"/>
              </a:solidFill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algn="ctr"/>
            <a:r>
              <a:rPr lang="ca-ES" sz="1000" dirty="0">
                <a:solidFill>
                  <a:schemeClr val="accent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Màxim nombre de tuits proper 140 tuits/min</a:t>
            </a:r>
          </a:p>
          <a:p>
            <a:endParaRPr lang="ca-ES" sz="1000" dirty="0">
              <a:solidFill>
                <a:schemeClr val="accent1"/>
              </a:solidFill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algn="ctr"/>
            <a:r>
              <a:rPr lang="ca-ES" sz="1000" dirty="0">
                <a:solidFill>
                  <a:schemeClr val="accent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Des de 09:00h i durant quasi bé tot el dia. </a:t>
            </a:r>
          </a:p>
          <a:p>
            <a:endParaRPr lang="ca-ES" sz="1000" dirty="0">
              <a:solidFill>
                <a:schemeClr val="accent1"/>
              </a:solidFill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algn="ctr"/>
            <a:r>
              <a:rPr lang="ca-ES" sz="1000" dirty="0">
                <a:solidFill>
                  <a:schemeClr val="accent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El pic màxim de tot el dia es produeix entre les 14:00h i 15:00h</a:t>
            </a:r>
          </a:p>
          <a:p>
            <a:endParaRPr lang="ca-ES" sz="1000" dirty="0">
              <a:solidFill>
                <a:schemeClr val="accent1"/>
              </a:solidFill>
              <a:latin typeface="Arial" panose="020B0604020202020204" pitchFamily="34" charset="0"/>
            </a:endParaRPr>
          </a:p>
          <a:p>
            <a:pPr algn="ctr"/>
            <a:r>
              <a:rPr lang="ca-ES" sz="1000" dirty="0">
                <a:solidFill>
                  <a:schemeClr val="accent1"/>
                </a:solidFill>
                <a:latin typeface="Arial" panose="020B0604020202020204" pitchFamily="34" charset="0"/>
              </a:rPr>
              <a:t>Màxim diari: 3530 tuits.</a:t>
            </a:r>
          </a:p>
          <a:p>
            <a:pPr algn="ctr"/>
            <a:endParaRPr lang="ca-ES" sz="300" dirty="0">
              <a:solidFill>
                <a:schemeClr val="accent1"/>
              </a:solidFill>
              <a:latin typeface="Arial" panose="020B0604020202020204" pitchFamily="34" charset="0"/>
            </a:endParaRPr>
          </a:p>
          <a:p>
            <a:pPr algn="r"/>
            <a:r>
              <a:rPr lang="ca-ES" sz="700" dirty="0">
                <a:solidFill>
                  <a:schemeClr val="accent1"/>
                </a:solidFill>
                <a:latin typeface="Arial" panose="020B0604020202020204" pitchFamily="34" charset="0"/>
              </a:rPr>
              <a:t>(horari UTC)</a:t>
            </a:r>
            <a:endParaRPr lang="ca-ES" sz="700" dirty="0">
              <a:solidFill>
                <a:schemeClr val="accent1"/>
              </a:solidFill>
            </a:endParaRP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F5CC86B0-CC38-4267-800D-8BE0EFFE6572}"/>
              </a:ext>
            </a:extLst>
          </p:cNvPr>
          <p:cNvSpPr txBox="1"/>
          <p:nvPr/>
        </p:nvSpPr>
        <p:spPr>
          <a:xfrm>
            <a:off x="11354863" y="3739928"/>
            <a:ext cx="87556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a-ES" sz="1000" dirty="0">
                <a:solidFill>
                  <a:schemeClr val="accent1"/>
                </a:solidFill>
              </a:rPr>
              <a:t>Dia 29/02/20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B4E24F56-1F8C-4603-AA3C-65C6DAFF0A83}"/>
              </a:ext>
            </a:extLst>
          </p:cNvPr>
          <p:cNvSpPr txBox="1"/>
          <p:nvPr/>
        </p:nvSpPr>
        <p:spPr>
          <a:xfrm>
            <a:off x="11376025" y="5484392"/>
            <a:ext cx="87556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a-ES" sz="1000" dirty="0">
                <a:solidFill>
                  <a:schemeClr val="accent1"/>
                </a:solidFill>
              </a:rPr>
              <a:t>Dia 04/03/20</a:t>
            </a: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9271ADC8-B303-4CB5-8AE9-DC775855093D}"/>
              </a:ext>
            </a:extLst>
          </p:cNvPr>
          <p:cNvSpPr txBox="1"/>
          <p:nvPr/>
        </p:nvSpPr>
        <p:spPr>
          <a:xfrm>
            <a:off x="11354858" y="1789055"/>
            <a:ext cx="87556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a-ES" sz="1000" dirty="0">
                <a:solidFill>
                  <a:schemeClr val="accent1"/>
                </a:solidFill>
              </a:rPr>
              <a:t>Dia 28/02/20</a:t>
            </a: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F574D40E-E9D7-421D-9480-947B71492279}"/>
              </a:ext>
            </a:extLst>
          </p:cNvPr>
          <p:cNvSpPr txBox="1"/>
          <p:nvPr/>
        </p:nvSpPr>
        <p:spPr>
          <a:xfrm>
            <a:off x="1096219" y="4326551"/>
            <a:ext cx="2891939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a-ES" sz="1050" dirty="0">
                <a:solidFill>
                  <a:schemeClr val="accent1"/>
                </a:solidFill>
              </a:rPr>
              <a:t>Sobre el corpus de text de tots els tuits capturats</a:t>
            </a:r>
            <a:r>
              <a:rPr lang="fr-FR" sz="1050" dirty="0">
                <a:solidFill>
                  <a:schemeClr val="accent1"/>
                </a:solidFill>
              </a:rPr>
              <a:t>. 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6C698E50-314D-45C1-A73A-0892EB3F2770}"/>
              </a:ext>
            </a:extLst>
          </p:cNvPr>
          <p:cNvSpPr txBox="1"/>
          <p:nvPr/>
        </p:nvSpPr>
        <p:spPr>
          <a:xfrm rot="316770">
            <a:off x="10220702" y="694083"/>
            <a:ext cx="16348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1400" b="1" dirty="0">
                <a:latin typeface="Ink Free" panose="03080402000500000000" pitchFamily="66" charset="0"/>
              </a:rPr>
              <a:t>Evolució temporal</a:t>
            </a: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CF07A5B3-7CA0-4154-AD6D-25B15ED1E121}"/>
              </a:ext>
            </a:extLst>
          </p:cNvPr>
          <p:cNvSpPr txBox="1"/>
          <p:nvPr/>
        </p:nvSpPr>
        <p:spPr>
          <a:xfrm>
            <a:off x="5385091" y="1382668"/>
            <a:ext cx="164676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ca-ES" sz="1000" dirty="0">
                <a:solidFill>
                  <a:schemeClr val="accent2"/>
                </a:solidFill>
                <a:latin typeface="Arial" panose="020B0604020202020204" pitchFamily="34" charset="0"/>
              </a:rPr>
              <a:t>Mitjana de tuits / dia </a:t>
            </a:r>
          </a:p>
          <a:p>
            <a:pPr algn="ctr"/>
            <a:r>
              <a:rPr lang="ca-ES" sz="1000" dirty="0">
                <a:solidFill>
                  <a:schemeClr val="accent1"/>
                </a:solidFill>
                <a:latin typeface="Arial" panose="020B0604020202020204" pitchFamily="34" charset="0"/>
              </a:rPr>
              <a:t>‘dia normal’ </a:t>
            </a:r>
          </a:p>
          <a:p>
            <a:pPr algn="ctr"/>
            <a:r>
              <a:rPr lang="ca-ES" sz="1000" dirty="0">
                <a:solidFill>
                  <a:schemeClr val="accent1"/>
                </a:solidFill>
                <a:latin typeface="Arial" panose="020B0604020202020204" pitchFamily="34" charset="0"/>
              </a:rPr>
              <a:t>durant el període </a:t>
            </a:r>
          </a:p>
          <a:p>
            <a:pPr algn="ctr"/>
            <a:r>
              <a:rPr lang="ca-ES" sz="1000" b="1" dirty="0">
                <a:solidFill>
                  <a:schemeClr val="accent5"/>
                </a:solidFill>
                <a:latin typeface="Arial" panose="020B0604020202020204" pitchFamily="34" charset="0"/>
              </a:rPr>
              <a:t>100 tuits</a:t>
            </a:r>
          </a:p>
        </p:txBody>
      </p:sp>
      <p:pic>
        <p:nvPicPr>
          <p:cNvPr id="3" name="d11">
            <a:hlinkClick r:id="" action="ppaction://media"/>
            <a:extLst>
              <a:ext uri="{FF2B5EF4-FFF2-40B4-BE49-F238E27FC236}">
                <a16:creationId xmlns:a16="http://schemas.microsoft.com/office/drawing/2014/main" id="{AE844BFA-A93D-4595-9082-E3AA2315B80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487838" y="271223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0350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9952"/>
    </mc:Choice>
    <mc:Fallback>
      <p:transition spd="slow" advTm="799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49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0" objId="3"/>
        <p14:stopEvt time="79952" objId="3"/>
      </p14:showEvtLst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4444CBA4-4F9D-4C84-9F42-8438172A8659}"/>
              </a:ext>
            </a:extLst>
          </p:cNvPr>
          <p:cNvSpPr/>
          <p:nvPr/>
        </p:nvSpPr>
        <p:spPr>
          <a:xfrm>
            <a:off x="11696695" y="6356350"/>
            <a:ext cx="427567" cy="385233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Marcador de número de diapositiva 9">
            <a:extLst>
              <a:ext uri="{FF2B5EF4-FFF2-40B4-BE49-F238E27FC236}">
                <a16:creationId xmlns:a16="http://schemas.microsoft.com/office/drawing/2014/main" id="{0DCA7064-E168-486F-BCA1-9A94A602C90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00928" y="6356350"/>
            <a:ext cx="419100" cy="365125"/>
          </a:xfrm>
        </p:spPr>
        <p:txBody>
          <a:bodyPr/>
          <a:lstStyle/>
          <a:p>
            <a:pPr algn="ctr"/>
            <a:fld id="{85180AE1-0DB9-4ACB-A7E4-A4263CF44EAB}" type="slidenum">
              <a:rPr lang="en-US" smtClean="0">
                <a:solidFill>
                  <a:schemeClr val="bg1"/>
                </a:solidFill>
                <a:latin typeface="Arial Black" panose="020B0A04020102020204" pitchFamily="34" charset="0"/>
              </a:rPr>
              <a:pPr algn="ctr"/>
              <a:t>12</a:t>
            </a:fld>
            <a:endParaRPr lang="en-US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pic>
        <p:nvPicPr>
          <p:cNvPr id="3" name="Imagen 2" descr="Imagen que contiene texto, reloj&#10;&#10;Descripción generada automáticamente">
            <a:extLst>
              <a:ext uri="{FF2B5EF4-FFF2-40B4-BE49-F238E27FC236}">
                <a16:creationId xmlns:a16="http://schemas.microsoft.com/office/drawing/2014/main" id="{3B83E944-664E-48F4-9A24-B0FEEDFDB4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265" y="821860"/>
            <a:ext cx="4967733" cy="1118339"/>
          </a:xfrm>
          <a:prstGeom prst="rect">
            <a:avLst/>
          </a:prstGeom>
        </p:spPr>
      </p:pic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6849FADB-0128-45EA-9C6E-3CAEC6DB7B9F}"/>
              </a:ext>
            </a:extLst>
          </p:cNvPr>
          <p:cNvSpPr/>
          <p:nvPr/>
        </p:nvSpPr>
        <p:spPr>
          <a:xfrm>
            <a:off x="1666343" y="821860"/>
            <a:ext cx="1035082" cy="116011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6DF25373-A9A4-4CBD-B5D0-608E4177F596}"/>
              </a:ext>
            </a:extLst>
          </p:cNvPr>
          <p:cNvSpPr txBox="1"/>
          <p:nvPr/>
        </p:nvSpPr>
        <p:spPr>
          <a:xfrm>
            <a:off x="3170618" y="147431"/>
            <a:ext cx="4711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chemeClr val="accent1">
                    <a:lumMod val="75000"/>
                  </a:schemeClr>
                </a:solidFill>
              </a:rPr>
              <a:t>R</a:t>
            </a:r>
            <a:r>
              <a:rPr lang="fr-FR" sz="2000" b="1" dirty="0">
                <a:solidFill>
                  <a:schemeClr val="accent1">
                    <a:lumMod val="75000"/>
                  </a:schemeClr>
                </a:solidFill>
              </a:rPr>
              <a:t>EPRESENTACIÓ NUMÈRICA DELS TUITS</a:t>
            </a:r>
            <a:endParaRPr lang="fr-FR" sz="2000" i="0" u="none" strike="noStrike" baseline="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30684777-1911-402C-B337-C59CA9CB4EE4}"/>
              </a:ext>
            </a:extLst>
          </p:cNvPr>
          <p:cNvSpPr txBox="1"/>
          <p:nvPr/>
        </p:nvSpPr>
        <p:spPr>
          <a:xfrm rot="21216150">
            <a:off x="319193" y="2148724"/>
            <a:ext cx="1623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2400" dirty="0">
                <a:latin typeface="Ink Free" panose="03080402000500000000" pitchFamily="66" charset="0"/>
              </a:rPr>
              <a:t>Estratègia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B3D04D19-FC59-4E33-B2D9-783FA3087024}"/>
              </a:ext>
            </a:extLst>
          </p:cNvPr>
          <p:cNvSpPr txBox="1"/>
          <p:nvPr/>
        </p:nvSpPr>
        <p:spPr>
          <a:xfrm>
            <a:off x="1978573" y="2356239"/>
            <a:ext cx="25987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spcAft>
                <a:spcPts val="0"/>
              </a:spcAft>
            </a:pPr>
            <a:r>
              <a:rPr lang="ca-ES" sz="1000" b="1" dirty="0">
                <a:solidFill>
                  <a:schemeClr val="accent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REPRESENTACIÓ VECTORIAL</a:t>
            </a:r>
          </a:p>
          <a:p>
            <a:pPr algn="just">
              <a:spcAft>
                <a:spcPts val="0"/>
              </a:spcAft>
            </a:pPr>
            <a:r>
              <a:rPr lang="ca-ES" sz="1000" b="1" dirty="0">
                <a:solidFill>
                  <a:schemeClr val="accent5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 un espai n-dimensional de cada tuit</a:t>
            </a:r>
            <a:r>
              <a:rPr lang="ca-ES" sz="1000" dirty="0">
                <a:solidFill>
                  <a:schemeClr val="accent5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ca-ES" sz="1000" dirty="0">
              <a:solidFill>
                <a:schemeClr val="accent5"/>
              </a:solidFill>
            </a:endParaRP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DA925765-747B-4649-8D9A-C240B4CBB936}"/>
              </a:ext>
            </a:extLst>
          </p:cNvPr>
          <p:cNvSpPr txBox="1"/>
          <p:nvPr/>
        </p:nvSpPr>
        <p:spPr>
          <a:xfrm>
            <a:off x="2246273" y="2756349"/>
            <a:ext cx="246894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spcAft>
                <a:spcPts val="0"/>
              </a:spcAft>
            </a:pPr>
            <a:r>
              <a:rPr lang="ca-ES" sz="1000" b="1" dirty="0">
                <a:solidFill>
                  <a:schemeClr val="accent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MATRIU TF-IDF</a:t>
            </a:r>
          </a:p>
          <a:p>
            <a:pPr algn="just">
              <a:spcAft>
                <a:spcPts val="0"/>
              </a:spcAft>
            </a:pPr>
            <a:r>
              <a:rPr lang="ca-ES" sz="1000" b="1" dirty="0">
                <a:solidFill>
                  <a:schemeClr val="accent5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ca-ES" sz="1000" b="1" dirty="0">
                <a:solidFill>
                  <a:schemeClr val="accent5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iles:  	TUITS</a:t>
            </a:r>
          </a:p>
          <a:p>
            <a:pPr algn="just">
              <a:spcAft>
                <a:spcPts val="0"/>
              </a:spcAft>
            </a:pPr>
            <a:r>
              <a:rPr lang="ca-ES" sz="1000" b="1" dirty="0">
                <a:solidFill>
                  <a:schemeClr val="accent5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Columnes: 	Diccionari de paraules</a:t>
            </a:r>
            <a:endParaRPr lang="ca-ES" sz="1000" dirty="0">
              <a:solidFill>
                <a:schemeClr val="accent5"/>
              </a:solidFill>
            </a:endParaRP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C32D0FF2-BEAD-480C-BB2E-E8D549B5D646}"/>
              </a:ext>
            </a:extLst>
          </p:cNvPr>
          <p:cNvSpPr txBox="1"/>
          <p:nvPr/>
        </p:nvSpPr>
        <p:spPr>
          <a:xfrm>
            <a:off x="1408685" y="3388075"/>
            <a:ext cx="373856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ca-ES" sz="1200" b="1" dirty="0">
                <a:solidFill>
                  <a:schemeClr val="accent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Tf-idf </a:t>
            </a:r>
            <a:r>
              <a:rPr lang="ca-ES" sz="12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(Term frequency - inverse data frequency)</a:t>
            </a:r>
            <a:endParaRPr lang="ca-ES" sz="12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ca-ES" sz="1200" dirty="0">
                <a:solidFill>
                  <a:schemeClr val="accent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És una estratègia per assenyalar la importància relativa de les paraules. La freqüència inversa de dades determina el pes de les paraules rares a tots els documents.</a:t>
            </a:r>
            <a:endParaRPr lang="ca-ES" sz="1200" dirty="0">
              <a:solidFill>
                <a:schemeClr val="accent1"/>
              </a:solidFill>
            </a:endParaRP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89B32D4C-DE9A-40A2-9EDC-F09E7CF9111B}"/>
              </a:ext>
            </a:extLst>
          </p:cNvPr>
          <p:cNvSpPr txBox="1"/>
          <p:nvPr/>
        </p:nvSpPr>
        <p:spPr>
          <a:xfrm rot="21216150">
            <a:off x="210659" y="4301938"/>
            <a:ext cx="1623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2400" dirty="0">
                <a:latin typeface="Ink Free" panose="03080402000500000000" pitchFamily="66" charset="0"/>
              </a:rPr>
              <a:t>Per què?</a:t>
            </a: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960E6E40-F693-4884-A1F8-F75B5AB59551}"/>
              </a:ext>
            </a:extLst>
          </p:cNvPr>
          <p:cNvSpPr txBox="1"/>
          <p:nvPr/>
        </p:nvSpPr>
        <p:spPr>
          <a:xfrm>
            <a:off x="719138" y="4835290"/>
            <a:ext cx="6096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a-ES" sz="1200" dirty="0">
                <a:solidFill>
                  <a:schemeClr val="accent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En aplicar </a:t>
            </a:r>
            <a:r>
              <a:rPr lang="ca-ES" sz="1200" i="1" dirty="0">
                <a:solidFill>
                  <a:schemeClr val="accent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Tf-idf</a:t>
            </a:r>
            <a:r>
              <a:rPr lang="ca-ES" sz="1200" dirty="0">
                <a:solidFill>
                  <a:schemeClr val="accent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,</a:t>
            </a:r>
            <a:r>
              <a:rPr lang="ca-ES" sz="1200" dirty="0">
                <a:solidFill>
                  <a:schemeClr val="accent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les paraules que es produeixen amb freqüència dins d’un </a:t>
            </a:r>
            <a:r>
              <a:rPr lang="ca-ES" sz="1200" dirty="0" err="1">
                <a:solidFill>
                  <a:schemeClr val="accent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tuit</a:t>
            </a:r>
            <a:r>
              <a:rPr lang="ca-ES" sz="1200" dirty="0">
                <a:solidFill>
                  <a:schemeClr val="accent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però no freqüentment en la resta de tuits, </a:t>
            </a:r>
            <a:r>
              <a:rPr lang="ca-ES" sz="1200" dirty="0">
                <a:solidFill>
                  <a:schemeClr val="accent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reben una ponderació més alta</a:t>
            </a:r>
            <a:r>
              <a:rPr lang="ca-ES" sz="1200" dirty="0">
                <a:solidFill>
                  <a:schemeClr val="accent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, ja que </a:t>
            </a:r>
            <a:r>
              <a:rPr lang="ca-ES" sz="1200" dirty="0">
                <a:solidFill>
                  <a:schemeClr val="accent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es parteix de la suposició que aquestes paraules són més significatives</a:t>
            </a:r>
            <a:r>
              <a:rPr lang="ca-ES" sz="1200" dirty="0">
                <a:solidFill>
                  <a:schemeClr val="accent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en relació amb el contingut del </a:t>
            </a:r>
            <a:r>
              <a:rPr lang="ca-ES" sz="1200" dirty="0" err="1">
                <a:solidFill>
                  <a:schemeClr val="accent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tuit</a:t>
            </a:r>
            <a:r>
              <a:rPr lang="ca-ES" sz="1200" dirty="0">
                <a:solidFill>
                  <a:schemeClr val="accent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.</a:t>
            </a:r>
            <a:endParaRPr lang="ca-ES" sz="1200" dirty="0">
              <a:solidFill>
                <a:schemeClr val="accent1"/>
              </a:solidFill>
            </a:endParaRP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01E39700-3EAB-4A12-ADC8-1074A64670F5}"/>
              </a:ext>
            </a:extLst>
          </p:cNvPr>
          <p:cNvSpPr txBox="1"/>
          <p:nvPr/>
        </p:nvSpPr>
        <p:spPr>
          <a:xfrm>
            <a:off x="230035" y="4900253"/>
            <a:ext cx="3765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2800" dirty="0">
                <a:latin typeface="Ink Free" panose="03080402000500000000" pitchFamily="66" charset="0"/>
              </a:rPr>
              <a:t>1</a:t>
            </a: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5D187708-5D41-423B-80F5-AF7652E7AECF}"/>
              </a:ext>
            </a:extLst>
          </p:cNvPr>
          <p:cNvSpPr txBox="1"/>
          <p:nvPr/>
        </p:nvSpPr>
        <p:spPr>
          <a:xfrm>
            <a:off x="230035" y="5586817"/>
            <a:ext cx="3765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2800" dirty="0">
                <a:latin typeface="Ink Free" panose="03080402000500000000" pitchFamily="66" charset="0"/>
              </a:rPr>
              <a:t>2</a:t>
            </a: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E17583CB-201D-4F4B-9F98-6FCD5E0FC695}"/>
              </a:ext>
            </a:extLst>
          </p:cNvPr>
          <p:cNvSpPr txBox="1"/>
          <p:nvPr/>
        </p:nvSpPr>
        <p:spPr>
          <a:xfrm>
            <a:off x="718124" y="5666287"/>
            <a:ext cx="559218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a-ES" sz="1200" dirty="0">
                <a:solidFill>
                  <a:schemeClr val="accent1"/>
                </a:solidFill>
                <a:latin typeface="Arial" panose="020B0604020202020204" pitchFamily="34" charset="0"/>
              </a:rPr>
              <a:t>Per aplicar models d’aprenentatge automàtic NO SUPERVISAT: </a:t>
            </a:r>
            <a:r>
              <a:rPr lang="ca-ES" sz="1200" dirty="0">
                <a:solidFill>
                  <a:schemeClr val="accent2"/>
                </a:solidFill>
                <a:latin typeface="Arial" panose="020B0604020202020204" pitchFamily="34" charset="0"/>
              </a:rPr>
              <a:t>Clustering</a:t>
            </a:r>
            <a:r>
              <a:rPr lang="ca-ES" sz="1200" dirty="0">
                <a:solidFill>
                  <a:schemeClr val="accent1"/>
                </a:solidFill>
                <a:latin typeface="Arial" panose="020B0604020202020204" pitchFamily="34" charset="0"/>
              </a:rPr>
              <a:t>. </a:t>
            </a:r>
            <a:r>
              <a:rPr lang="ca-ES" sz="1200" dirty="0">
                <a:solidFill>
                  <a:schemeClr val="accent2"/>
                </a:solidFill>
                <a:latin typeface="Arial" panose="020B0604020202020204" pitchFamily="34" charset="0"/>
              </a:rPr>
              <a:t>necessitem representar numèricament</a:t>
            </a:r>
            <a:r>
              <a:rPr lang="ca-ES" sz="1200" dirty="0">
                <a:solidFill>
                  <a:schemeClr val="accent1"/>
                </a:solidFill>
                <a:latin typeface="Arial" panose="020B0604020202020204" pitchFamily="34" charset="0"/>
              </a:rPr>
              <a:t> els tuits. VECTORITZACIÓ.</a:t>
            </a:r>
            <a:endParaRPr lang="ca-ES" sz="1200" dirty="0">
              <a:solidFill>
                <a:schemeClr val="accent1"/>
              </a:solidFill>
            </a:endParaRP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4F6E3D2E-E8FC-4119-95A2-3CF3918E7CB3}"/>
              </a:ext>
            </a:extLst>
          </p:cNvPr>
          <p:cNvSpPr txBox="1"/>
          <p:nvPr/>
        </p:nvSpPr>
        <p:spPr>
          <a:xfrm>
            <a:off x="230035" y="6110037"/>
            <a:ext cx="3765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2800" dirty="0">
                <a:latin typeface="Ink Free" panose="03080402000500000000" pitchFamily="66" charset="0"/>
              </a:rPr>
              <a:t>3</a:t>
            </a: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8181B865-C733-47EA-826B-E75F1EBCF739}"/>
              </a:ext>
            </a:extLst>
          </p:cNvPr>
          <p:cNvSpPr txBox="1"/>
          <p:nvPr/>
        </p:nvSpPr>
        <p:spPr>
          <a:xfrm>
            <a:off x="718124" y="6135215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a-ES" sz="1200" dirty="0">
                <a:solidFill>
                  <a:schemeClr val="accent1"/>
                </a:solidFill>
                <a:latin typeface="Arial" panose="020B0604020202020204" pitchFamily="34" charset="0"/>
              </a:rPr>
              <a:t>Poder </a:t>
            </a:r>
            <a:r>
              <a:rPr lang="ca-ES" sz="1200" dirty="0">
                <a:solidFill>
                  <a:schemeClr val="accent2"/>
                </a:solidFill>
                <a:latin typeface="Arial" panose="020B0604020202020204" pitchFamily="34" charset="0"/>
              </a:rPr>
              <a:t>AGRUPAR</a:t>
            </a:r>
            <a:r>
              <a:rPr lang="ca-ES" sz="1200" dirty="0">
                <a:solidFill>
                  <a:schemeClr val="accent1"/>
                </a:solidFill>
                <a:latin typeface="Arial" panose="020B0604020202020204" pitchFamily="34" charset="0"/>
              </a:rPr>
              <a:t> tuits per </a:t>
            </a:r>
            <a:r>
              <a:rPr lang="ca-ES" sz="1200" b="1" dirty="0">
                <a:solidFill>
                  <a:schemeClr val="accent1"/>
                </a:solidFill>
                <a:latin typeface="Arial" panose="020B0604020202020204" pitchFamily="34" charset="0"/>
              </a:rPr>
              <a:t>estar propers </a:t>
            </a:r>
            <a:r>
              <a:rPr lang="ca-ES" sz="1200" dirty="0">
                <a:solidFill>
                  <a:schemeClr val="accent1"/>
                </a:solidFill>
                <a:latin typeface="Arial" panose="020B0604020202020204" pitchFamily="34" charset="0"/>
              </a:rPr>
              <a:t>o per la seva </a:t>
            </a:r>
            <a:r>
              <a:rPr lang="ca-ES" sz="1200" b="1" dirty="0">
                <a:solidFill>
                  <a:schemeClr val="accent1"/>
                </a:solidFill>
                <a:latin typeface="Arial" panose="020B0604020202020204" pitchFamily="34" charset="0"/>
              </a:rPr>
              <a:t>similitud</a:t>
            </a:r>
            <a:r>
              <a:rPr lang="ca-ES" sz="1200" dirty="0">
                <a:solidFill>
                  <a:schemeClr val="accent1"/>
                </a:solidFill>
                <a:latin typeface="Arial" panose="020B0604020202020204" pitchFamily="34" charset="0"/>
              </a:rPr>
              <a:t>. </a:t>
            </a:r>
          </a:p>
          <a:p>
            <a:r>
              <a:rPr lang="ca-ES" sz="1200" dirty="0">
                <a:solidFill>
                  <a:schemeClr val="accent1"/>
                </a:solidFill>
                <a:latin typeface="Arial" panose="020B0604020202020204" pitchFamily="34" charset="0"/>
              </a:rPr>
              <a:t>MÈTRICA:</a:t>
            </a:r>
            <a:r>
              <a:rPr lang="ca-ES" sz="1200" dirty="0">
                <a:solidFill>
                  <a:schemeClr val="accent2"/>
                </a:solidFill>
                <a:latin typeface="Arial" panose="020B0604020202020204" pitchFamily="34" charset="0"/>
              </a:rPr>
              <a:t> Distància euclidiana</a:t>
            </a:r>
            <a:r>
              <a:rPr lang="ca-ES" sz="1200" dirty="0">
                <a:solidFill>
                  <a:schemeClr val="accent1"/>
                </a:solidFill>
                <a:latin typeface="Arial" panose="020B0604020202020204" pitchFamily="34" charset="0"/>
              </a:rPr>
              <a:t> o </a:t>
            </a:r>
            <a:r>
              <a:rPr lang="ca-ES" sz="1200" dirty="0">
                <a:solidFill>
                  <a:schemeClr val="accent2"/>
                </a:solidFill>
                <a:latin typeface="Arial" panose="020B0604020202020204" pitchFamily="34" charset="0"/>
              </a:rPr>
              <a:t>Similitud vectorial</a:t>
            </a:r>
            <a:r>
              <a:rPr lang="ca-ES" sz="1200" dirty="0">
                <a:solidFill>
                  <a:schemeClr val="accent1"/>
                </a:solidFill>
                <a:latin typeface="Arial" panose="020B0604020202020204" pitchFamily="34" charset="0"/>
              </a:rPr>
              <a:t> (vectors unitaris d’igual direcció).  </a:t>
            </a:r>
            <a:endParaRPr lang="ca-ES" sz="1200" dirty="0">
              <a:solidFill>
                <a:schemeClr val="accent1"/>
              </a:solidFill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2BA5326A-7099-4216-B440-74EB97C21A05}"/>
              </a:ext>
            </a:extLst>
          </p:cNvPr>
          <p:cNvSpPr txBox="1"/>
          <p:nvPr/>
        </p:nvSpPr>
        <p:spPr>
          <a:xfrm>
            <a:off x="7817106" y="782473"/>
            <a:ext cx="4017428" cy="430887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ca-ES" sz="1100" dirty="0">
                <a:solidFill>
                  <a:srgbClr val="FF0000"/>
                </a:solidFill>
              </a:rPr>
              <a:t>Tuit 0</a:t>
            </a:r>
            <a:r>
              <a:rPr lang="ca-ES" sz="1100" dirty="0"/>
              <a:t> = ‘</a:t>
            </a:r>
            <a:r>
              <a:rPr lang="ca-ES" sz="1100" dirty="0">
                <a:solidFill>
                  <a:schemeClr val="accent1"/>
                </a:solidFill>
              </a:rPr>
              <a:t>cada dia menjo pa</a:t>
            </a:r>
            <a:r>
              <a:rPr lang="ca-ES" sz="1100" dirty="0"/>
              <a:t>’   </a:t>
            </a:r>
            <a:r>
              <a:rPr lang="ca-ES" sz="1100" dirty="0">
                <a:solidFill>
                  <a:srgbClr val="FF0000"/>
                </a:solidFill>
              </a:rPr>
              <a:t>Tuit 1</a:t>
            </a:r>
            <a:r>
              <a:rPr lang="ca-ES" sz="1100" dirty="0"/>
              <a:t> = ‘</a:t>
            </a:r>
            <a:r>
              <a:rPr lang="ca-ES" sz="1100" dirty="0">
                <a:solidFill>
                  <a:schemeClr val="accent1"/>
                </a:solidFill>
              </a:rPr>
              <a:t>cada nit bec aigua</a:t>
            </a:r>
            <a:r>
              <a:rPr lang="ca-ES" sz="1100" dirty="0"/>
              <a:t>’</a:t>
            </a:r>
          </a:p>
          <a:p>
            <a:r>
              <a:rPr lang="ca-ES" sz="1100" dirty="0">
                <a:solidFill>
                  <a:srgbClr val="FF0000"/>
                </a:solidFill>
              </a:rPr>
              <a:t>Tuit 2</a:t>
            </a:r>
            <a:r>
              <a:rPr lang="ca-ES" sz="1100" dirty="0"/>
              <a:t> = </a:t>
            </a:r>
            <a:r>
              <a:rPr lang="ca-ES" sz="1100" dirty="0">
                <a:solidFill>
                  <a:schemeClr val="accent1"/>
                </a:solidFill>
              </a:rPr>
              <a:t>‘plou cada dia</a:t>
            </a:r>
            <a:r>
              <a:rPr lang="ca-ES" sz="1100" dirty="0"/>
              <a:t>’            </a:t>
            </a:r>
            <a:r>
              <a:rPr lang="ca-ES" sz="1100" dirty="0">
                <a:solidFill>
                  <a:srgbClr val="FF0000"/>
                </a:solidFill>
              </a:rPr>
              <a:t>Tuit 3</a:t>
            </a:r>
            <a:r>
              <a:rPr lang="ca-ES" sz="1100" dirty="0"/>
              <a:t> = </a:t>
            </a:r>
            <a:r>
              <a:rPr lang="ca-ES" sz="1100" dirty="0">
                <a:solidFill>
                  <a:schemeClr val="accent1"/>
                </a:solidFill>
              </a:rPr>
              <a:t>‘ningú sap res</a:t>
            </a:r>
            <a:r>
              <a:rPr lang="ca-ES" sz="1100" dirty="0"/>
              <a:t>'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A2DAB48F-DE38-43D6-BAD8-C9835C76AADB}"/>
              </a:ext>
            </a:extLst>
          </p:cNvPr>
          <p:cNvSpPr txBox="1"/>
          <p:nvPr/>
        </p:nvSpPr>
        <p:spPr>
          <a:xfrm rot="21216150">
            <a:off x="5987000" y="875077"/>
            <a:ext cx="19120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3200" dirty="0">
                <a:latin typeface="Ink Free" panose="03080402000500000000" pitchFamily="66" charset="0"/>
              </a:rPr>
              <a:t>Exemple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755A34A-2CEA-4F76-9363-80445FFC09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9101" y="1629129"/>
            <a:ext cx="4965684" cy="1008152"/>
          </a:xfrm>
          <a:prstGeom prst="rect">
            <a:avLst/>
          </a:prstGeom>
        </p:spPr>
      </p:pic>
      <p:sp>
        <p:nvSpPr>
          <p:cNvPr id="22" name="CuadroTexto 21">
            <a:extLst>
              <a:ext uri="{FF2B5EF4-FFF2-40B4-BE49-F238E27FC236}">
                <a16:creationId xmlns:a16="http://schemas.microsoft.com/office/drawing/2014/main" id="{2F3EF2DB-6F0B-408A-A87F-729D5C986083}"/>
              </a:ext>
            </a:extLst>
          </p:cNvPr>
          <p:cNvSpPr txBox="1"/>
          <p:nvPr/>
        </p:nvSpPr>
        <p:spPr>
          <a:xfrm>
            <a:off x="7850461" y="1326160"/>
            <a:ext cx="28456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spcAft>
                <a:spcPts val="0"/>
              </a:spcAft>
            </a:pPr>
            <a:r>
              <a:rPr lang="ca-ES" sz="1000" b="1" dirty="0">
                <a:solidFill>
                  <a:schemeClr val="accent2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REPRESENTACIÓ VECTORIAL DELS TUITS</a:t>
            </a:r>
          </a:p>
          <a:p>
            <a:pPr algn="ctr">
              <a:spcAft>
                <a:spcPts val="0"/>
              </a:spcAft>
            </a:pPr>
            <a:r>
              <a:rPr lang="ca-ES" sz="1000" b="1" dirty="0">
                <a:solidFill>
                  <a:schemeClr val="accent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MATRIU TF-IDF</a:t>
            </a:r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0DE5C207-921D-4D4B-B8D8-BD6BB2447A90}"/>
              </a:ext>
            </a:extLst>
          </p:cNvPr>
          <p:cNvSpPr txBox="1"/>
          <p:nvPr/>
        </p:nvSpPr>
        <p:spPr>
          <a:xfrm>
            <a:off x="6519333" y="1843415"/>
            <a:ext cx="4939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Aft>
                <a:spcPts val="0"/>
              </a:spcAft>
            </a:pPr>
            <a:r>
              <a:rPr lang="ca-ES" sz="900" b="1" dirty="0">
                <a:solidFill>
                  <a:schemeClr val="accent2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Tuit 0</a:t>
            </a:r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84C2EA16-D306-4A50-B0DD-1D93D2596CCA}"/>
              </a:ext>
            </a:extLst>
          </p:cNvPr>
          <p:cNvSpPr txBox="1"/>
          <p:nvPr/>
        </p:nvSpPr>
        <p:spPr>
          <a:xfrm>
            <a:off x="6523570" y="2042378"/>
            <a:ext cx="4939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Aft>
                <a:spcPts val="0"/>
              </a:spcAft>
            </a:pPr>
            <a:r>
              <a:rPr lang="ca-ES" sz="900" b="1" dirty="0">
                <a:solidFill>
                  <a:schemeClr val="accent2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Tuit 1</a:t>
            </a:r>
          </a:p>
        </p:txBody>
      </p:sp>
      <p:sp>
        <p:nvSpPr>
          <p:cNvPr id="34" name="CuadroTexto 33">
            <a:extLst>
              <a:ext uri="{FF2B5EF4-FFF2-40B4-BE49-F238E27FC236}">
                <a16:creationId xmlns:a16="http://schemas.microsoft.com/office/drawing/2014/main" id="{A3379D2E-E999-499C-B0AB-DBFB32AE5D8F}"/>
              </a:ext>
            </a:extLst>
          </p:cNvPr>
          <p:cNvSpPr txBox="1"/>
          <p:nvPr/>
        </p:nvSpPr>
        <p:spPr>
          <a:xfrm>
            <a:off x="6532031" y="2241348"/>
            <a:ext cx="4939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Aft>
                <a:spcPts val="0"/>
              </a:spcAft>
            </a:pPr>
            <a:r>
              <a:rPr lang="ca-ES" sz="900" b="1" dirty="0">
                <a:solidFill>
                  <a:schemeClr val="accent2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Tuit 2</a:t>
            </a:r>
          </a:p>
        </p:txBody>
      </p:sp>
      <p:sp>
        <p:nvSpPr>
          <p:cNvPr id="35" name="CuadroTexto 34">
            <a:extLst>
              <a:ext uri="{FF2B5EF4-FFF2-40B4-BE49-F238E27FC236}">
                <a16:creationId xmlns:a16="http://schemas.microsoft.com/office/drawing/2014/main" id="{0E53F365-BCDC-45C1-A615-52E3279E3C83}"/>
              </a:ext>
            </a:extLst>
          </p:cNvPr>
          <p:cNvSpPr txBox="1"/>
          <p:nvPr/>
        </p:nvSpPr>
        <p:spPr>
          <a:xfrm>
            <a:off x="6532031" y="2444546"/>
            <a:ext cx="4939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Aft>
                <a:spcPts val="0"/>
              </a:spcAft>
            </a:pPr>
            <a:r>
              <a:rPr lang="ca-ES" sz="900" b="1" dirty="0">
                <a:solidFill>
                  <a:schemeClr val="accent2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Tuit 3</a:t>
            </a:r>
          </a:p>
        </p:txBody>
      </p:sp>
      <p:sp>
        <p:nvSpPr>
          <p:cNvPr id="37" name="CuadroTexto 36">
            <a:extLst>
              <a:ext uri="{FF2B5EF4-FFF2-40B4-BE49-F238E27FC236}">
                <a16:creationId xmlns:a16="http://schemas.microsoft.com/office/drawing/2014/main" id="{2C35C148-5492-402D-964B-C272274879A5}"/>
              </a:ext>
            </a:extLst>
          </p:cNvPr>
          <p:cNvSpPr txBox="1"/>
          <p:nvPr/>
        </p:nvSpPr>
        <p:spPr>
          <a:xfrm>
            <a:off x="7296201" y="2809001"/>
            <a:ext cx="39337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Aft>
                <a:spcPts val="0"/>
              </a:spcAft>
            </a:pPr>
            <a:r>
              <a:rPr lang="ca-ES" sz="1000" b="1" dirty="0">
                <a:solidFill>
                  <a:schemeClr val="accent2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REDUCCIÓ DE DIMENSIONALITAT – PCA – 2 COMPONENTS</a:t>
            </a:r>
          </a:p>
          <a:p>
            <a:pPr algn="ctr">
              <a:spcAft>
                <a:spcPts val="0"/>
              </a:spcAft>
            </a:pPr>
            <a:r>
              <a:rPr lang="ca-ES" sz="1000" b="1" dirty="0">
                <a:solidFill>
                  <a:schemeClr val="accent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REPRESENTACIÓ 2D  -  X_PCA</a:t>
            </a:r>
          </a:p>
        </p:txBody>
      </p:sp>
      <p:pic>
        <p:nvPicPr>
          <p:cNvPr id="15" name="Imagen 14" descr="Una captura de pantalla de un celular con letras&#10;&#10;Descripción generada automáticamente">
            <a:extLst>
              <a:ext uri="{FF2B5EF4-FFF2-40B4-BE49-F238E27FC236}">
                <a16:creationId xmlns:a16="http://schemas.microsoft.com/office/drawing/2014/main" id="{47C25A14-7962-4295-AC0F-0FCF5E92967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2616" y="3386669"/>
            <a:ext cx="1838960" cy="762000"/>
          </a:xfrm>
          <a:prstGeom prst="rect">
            <a:avLst/>
          </a:prstGeom>
        </p:spPr>
      </p:pic>
      <p:pic>
        <p:nvPicPr>
          <p:cNvPr id="17" name="Imagen 16" descr="Captura de pantalla de un celular&#10;&#10;Descripción generada automáticamente">
            <a:extLst>
              <a:ext uri="{FF2B5EF4-FFF2-40B4-BE49-F238E27FC236}">
                <a16:creationId xmlns:a16="http://schemas.microsoft.com/office/drawing/2014/main" id="{D4A0B71A-AAD8-4DBE-8E2B-034EB36E7C7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3286" y="3210059"/>
            <a:ext cx="2128321" cy="1008152"/>
          </a:xfrm>
          <a:prstGeom prst="rect">
            <a:avLst/>
          </a:prstGeom>
        </p:spPr>
      </p:pic>
      <p:sp>
        <p:nvSpPr>
          <p:cNvPr id="38" name="CuadroTexto 37">
            <a:extLst>
              <a:ext uri="{FF2B5EF4-FFF2-40B4-BE49-F238E27FC236}">
                <a16:creationId xmlns:a16="http://schemas.microsoft.com/office/drawing/2014/main" id="{757ABF2B-7E86-4FBC-854F-78F95FAC70DF}"/>
              </a:ext>
            </a:extLst>
          </p:cNvPr>
          <p:cNvSpPr txBox="1"/>
          <p:nvPr/>
        </p:nvSpPr>
        <p:spPr>
          <a:xfrm>
            <a:off x="7539567" y="4378218"/>
            <a:ext cx="40343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Aft>
                <a:spcPts val="0"/>
              </a:spcAft>
            </a:pPr>
            <a:r>
              <a:rPr lang="ca-ES" sz="1000" b="1" dirty="0">
                <a:solidFill>
                  <a:schemeClr val="accent2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AGRUPAR – APLICANT UN MODEL – KMeans i una mètrica</a:t>
            </a:r>
          </a:p>
          <a:p>
            <a:pPr algn="ctr">
              <a:spcAft>
                <a:spcPts val="0"/>
              </a:spcAft>
            </a:pPr>
            <a:r>
              <a:rPr lang="ca-ES" sz="1000" b="1" dirty="0">
                <a:solidFill>
                  <a:schemeClr val="accent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 REPRESENTACIÓ 2D</a:t>
            </a:r>
          </a:p>
        </p:txBody>
      </p:sp>
      <p:pic>
        <p:nvPicPr>
          <p:cNvPr id="41" name="Imagen 40" descr="Captura de pantalla de un celular con texto&#10;&#10;Descripción generada automáticamente">
            <a:extLst>
              <a:ext uri="{FF2B5EF4-FFF2-40B4-BE49-F238E27FC236}">
                <a16:creationId xmlns:a16="http://schemas.microsoft.com/office/drawing/2014/main" id="{6AF4D486-1D80-44B2-90DC-5686601000E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0856" y="4818516"/>
            <a:ext cx="2459547" cy="1593992"/>
          </a:xfrm>
          <a:prstGeom prst="rect">
            <a:avLst/>
          </a:prstGeom>
        </p:spPr>
      </p:pic>
      <p:pic>
        <p:nvPicPr>
          <p:cNvPr id="43" name="Imagen 42" descr="Captura de pantalla de un celular&#10;&#10;Descripción generada automáticamente">
            <a:extLst>
              <a:ext uri="{FF2B5EF4-FFF2-40B4-BE49-F238E27FC236}">
                <a16:creationId xmlns:a16="http://schemas.microsoft.com/office/drawing/2014/main" id="{12563CC3-731A-4F34-83C4-E1972A6BB5A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3195" y="4838340"/>
            <a:ext cx="2302488" cy="987095"/>
          </a:xfrm>
          <a:prstGeom prst="rect">
            <a:avLst/>
          </a:prstGeom>
        </p:spPr>
      </p:pic>
      <p:sp>
        <p:nvSpPr>
          <p:cNvPr id="44" name="Elipse 43">
            <a:extLst>
              <a:ext uri="{FF2B5EF4-FFF2-40B4-BE49-F238E27FC236}">
                <a16:creationId xmlns:a16="http://schemas.microsoft.com/office/drawing/2014/main" id="{DFEB99B8-377B-48A5-B0AD-708CC0797ED8}"/>
              </a:ext>
            </a:extLst>
          </p:cNvPr>
          <p:cNvSpPr/>
          <p:nvPr/>
        </p:nvSpPr>
        <p:spPr>
          <a:xfrm>
            <a:off x="11912255" y="5086910"/>
            <a:ext cx="109615" cy="94771"/>
          </a:xfrm>
          <a:prstGeom prst="ellipse">
            <a:avLst/>
          </a:prstGeom>
          <a:solidFill>
            <a:srgbClr val="FF33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45" name="Elipse 44">
            <a:extLst>
              <a:ext uri="{FF2B5EF4-FFF2-40B4-BE49-F238E27FC236}">
                <a16:creationId xmlns:a16="http://schemas.microsoft.com/office/drawing/2014/main" id="{5F0B5446-7A01-4011-9946-D5B620DBE003}"/>
              </a:ext>
            </a:extLst>
          </p:cNvPr>
          <p:cNvSpPr/>
          <p:nvPr/>
        </p:nvSpPr>
        <p:spPr>
          <a:xfrm>
            <a:off x="11916320" y="5266477"/>
            <a:ext cx="109615" cy="94771"/>
          </a:xfrm>
          <a:prstGeom prst="ellipse">
            <a:avLst/>
          </a:prstGeom>
          <a:solidFill>
            <a:srgbClr val="FF33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46" name="Elipse 45">
            <a:extLst>
              <a:ext uri="{FF2B5EF4-FFF2-40B4-BE49-F238E27FC236}">
                <a16:creationId xmlns:a16="http://schemas.microsoft.com/office/drawing/2014/main" id="{B10C096D-41BA-4A61-BAF7-2D2357F762D7}"/>
              </a:ext>
            </a:extLst>
          </p:cNvPr>
          <p:cNvSpPr/>
          <p:nvPr/>
        </p:nvSpPr>
        <p:spPr>
          <a:xfrm>
            <a:off x="11918387" y="5479725"/>
            <a:ext cx="109615" cy="94771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47" name="Elipse 46">
            <a:extLst>
              <a:ext uri="{FF2B5EF4-FFF2-40B4-BE49-F238E27FC236}">
                <a16:creationId xmlns:a16="http://schemas.microsoft.com/office/drawing/2014/main" id="{22F85B42-0AA8-49D9-919C-B8F275F9FC2E}"/>
              </a:ext>
            </a:extLst>
          </p:cNvPr>
          <p:cNvSpPr/>
          <p:nvPr/>
        </p:nvSpPr>
        <p:spPr>
          <a:xfrm>
            <a:off x="11918838" y="5659292"/>
            <a:ext cx="109615" cy="94771"/>
          </a:xfrm>
          <a:prstGeom prst="ellipse">
            <a:avLst/>
          </a:prstGeom>
          <a:solidFill>
            <a:srgbClr val="66F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>
              <a:solidFill>
                <a:srgbClr val="66FF33"/>
              </a:solidFill>
            </a:endParaRPr>
          </a:p>
        </p:txBody>
      </p:sp>
      <p:sp>
        <p:nvSpPr>
          <p:cNvPr id="48" name="Rectángulo 47">
            <a:extLst>
              <a:ext uri="{FF2B5EF4-FFF2-40B4-BE49-F238E27FC236}">
                <a16:creationId xmlns:a16="http://schemas.microsoft.com/office/drawing/2014/main" id="{26A17F3E-4B4F-4BAE-AC63-6C53DE71971C}"/>
              </a:ext>
            </a:extLst>
          </p:cNvPr>
          <p:cNvSpPr/>
          <p:nvPr/>
        </p:nvSpPr>
        <p:spPr>
          <a:xfrm>
            <a:off x="718124" y="4820102"/>
            <a:ext cx="5968426" cy="1776777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51" name="CuadroTexto 50">
            <a:extLst>
              <a:ext uri="{FF2B5EF4-FFF2-40B4-BE49-F238E27FC236}">
                <a16:creationId xmlns:a16="http://schemas.microsoft.com/office/drawing/2014/main" id="{D028B2AA-6A5E-42BB-AC6F-55375699F929}"/>
              </a:ext>
            </a:extLst>
          </p:cNvPr>
          <p:cNvSpPr txBox="1"/>
          <p:nvPr/>
        </p:nvSpPr>
        <p:spPr>
          <a:xfrm>
            <a:off x="9341909" y="5925463"/>
            <a:ext cx="23526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a-ES" sz="1600" b="1" dirty="0">
                <a:solidFill>
                  <a:schemeClr val="accent5"/>
                </a:solidFill>
              </a:rPr>
              <a:t>CAL DETERMINAR EL Nº DE </a:t>
            </a:r>
            <a:r>
              <a:rPr lang="ca-ES" sz="1600" b="1" dirty="0">
                <a:solidFill>
                  <a:schemeClr val="accent2"/>
                </a:solidFill>
              </a:rPr>
              <a:t>CLÚSTERS ÒPTIM</a:t>
            </a:r>
          </a:p>
        </p:txBody>
      </p:sp>
      <p:sp>
        <p:nvSpPr>
          <p:cNvPr id="52" name="Rectángulo: esquinas redondeadas 51">
            <a:extLst>
              <a:ext uri="{FF2B5EF4-FFF2-40B4-BE49-F238E27FC236}">
                <a16:creationId xmlns:a16="http://schemas.microsoft.com/office/drawing/2014/main" id="{F2C77C3F-4EDA-49D9-A02E-ABE3B36EC93F}"/>
              </a:ext>
            </a:extLst>
          </p:cNvPr>
          <p:cNvSpPr/>
          <p:nvPr/>
        </p:nvSpPr>
        <p:spPr>
          <a:xfrm>
            <a:off x="7799165" y="770374"/>
            <a:ext cx="3486902" cy="491212"/>
          </a:xfrm>
          <a:prstGeom prst="roundRect">
            <a:avLst/>
          </a:prstGeom>
          <a:noFill/>
          <a:ln w="3492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53" name="CuadroTexto 52">
            <a:extLst>
              <a:ext uri="{FF2B5EF4-FFF2-40B4-BE49-F238E27FC236}">
                <a16:creationId xmlns:a16="http://schemas.microsoft.com/office/drawing/2014/main" id="{8D9C1E53-2173-4F72-945E-B1E1FE04B6EA}"/>
              </a:ext>
            </a:extLst>
          </p:cNvPr>
          <p:cNvSpPr txBox="1"/>
          <p:nvPr/>
        </p:nvSpPr>
        <p:spPr>
          <a:xfrm>
            <a:off x="7244492" y="4657201"/>
            <a:ext cx="10470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1000" b="1" dirty="0">
                <a:solidFill>
                  <a:schemeClr val="accent2"/>
                </a:solidFill>
              </a:rPr>
              <a:t># clústers</a:t>
            </a:r>
            <a:r>
              <a:rPr lang="ca-ES" sz="1000" dirty="0">
                <a:solidFill>
                  <a:schemeClr val="accent2"/>
                </a:solidFill>
              </a:rPr>
              <a:t>   </a:t>
            </a:r>
            <a:r>
              <a:rPr lang="ca-ES" sz="1000" b="1" dirty="0">
                <a:solidFill>
                  <a:schemeClr val="accent5"/>
                </a:solidFill>
              </a:rPr>
              <a:t>K=3 </a:t>
            </a:r>
          </a:p>
        </p:txBody>
      </p:sp>
      <p:cxnSp>
        <p:nvCxnSpPr>
          <p:cNvPr id="59" name="Conector recto 58">
            <a:extLst>
              <a:ext uri="{FF2B5EF4-FFF2-40B4-BE49-F238E27FC236}">
                <a16:creationId xmlns:a16="http://schemas.microsoft.com/office/drawing/2014/main" id="{D2F6D6E7-D7BC-49AE-97E3-41D8DDDB8BBF}"/>
              </a:ext>
            </a:extLst>
          </p:cNvPr>
          <p:cNvCxnSpPr>
            <a:cxnSpLocks/>
          </p:cNvCxnSpPr>
          <p:nvPr/>
        </p:nvCxnSpPr>
        <p:spPr>
          <a:xfrm flipH="1" flipV="1">
            <a:off x="6161677" y="2241348"/>
            <a:ext cx="4763" cy="2577169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ector recto de flecha 60">
            <a:extLst>
              <a:ext uri="{FF2B5EF4-FFF2-40B4-BE49-F238E27FC236}">
                <a16:creationId xmlns:a16="http://schemas.microsoft.com/office/drawing/2014/main" id="{2DFA7468-5F94-4022-931F-50EBE0E72CAF}"/>
              </a:ext>
            </a:extLst>
          </p:cNvPr>
          <p:cNvCxnSpPr>
            <a:cxnSpLocks/>
          </p:cNvCxnSpPr>
          <p:nvPr/>
        </p:nvCxnSpPr>
        <p:spPr>
          <a:xfrm>
            <a:off x="6161677" y="2256218"/>
            <a:ext cx="420113" cy="0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CuadroTexto 63">
            <a:extLst>
              <a:ext uri="{FF2B5EF4-FFF2-40B4-BE49-F238E27FC236}">
                <a16:creationId xmlns:a16="http://schemas.microsoft.com/office/drawing/2014/main" id="{559E9BAA-D6E8-42A0-88F9-7A5E4D98493D}"/>
              </a:ext>
            </a:extLst>
          </p:cNvPr>
          <p:cNvSpPr txBox="1"/>
          <p:nvPr/>
        </p:nvSpPr>
        <p:spPr>
          <a:xfrm>
            <a:off x="5794746" y="1972475"/>
            <a:ext cx="8377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Aft>
                <a:spcPts val="0"/>
              </a:spcAft>
            </a:pPr>
            <a:r>
              <a:rPr lang="ca-ES" sz="1100" b="1" dirty="0">
                <a:solidFill>
                  <a:schemeClr val="accent5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Vectors</a:t>
            </a:r>
          </a:p>
        </p:txBody>
      </p:sp>
      <p:sp>
        <p:nvSpPr>
          <p:cNvPr id="49" name="CuadroTexto 48">
            <a:extLst>
              <a:ext uri="{FF2B5EF4-FFF2-40B4-BE49-F238E27FC236}">
                <a16:creationId xmlns:a16="http://schemas.microsoft.com/office/drawing/2014/main" id="{3BF6D077-73BD-4473-9B63-D16DE6A2B97B}"/>
              </a:ext>
            </a:extLst>
          </p:cNvPr>
          <p:cNvSpPr txBox="1"/>
          <p:nvPr/>
        </p:nvSpPr>
        <p:spPr>
          <a:xfrm>
            <a:off x="2737041" y="4216306"/>
            <a:ext cx="2800159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a-ES" sz="1000" b="0" i="0" dirty="0" err="1">
                <a:solidFill>
                  <a:srgbClr val="212529"/>
                </a:solidFill>
                <a:effectLst/>
                <a:latin typeface="-apple-system"/>
              </a:rPr>
              <a:t>tf-idf</a:t>
            </a:r>
            <a:r>
              <a:rPr lang="ca-ES" sz="1000" b="0" i="0" dirty="0">
                <a:solidFill>
                  <a:srgbClr val="212529"/>
                </a:solidFill>
                <a:effectLst/>
                <a:latin typeface="-apple-system"/>
              </a:rPr>
              <a:t> (t, d) = </a:t>
            </a:r>
            <a:r>
              <a:rPr lang="ca-ES" sz="1000" b="0" i="0" dirty="0" err="1">
                <a:solidFill>
                  <a:srgbClr val="212529"/>
                </a:solidFill>
                <a:effectLst/>
                <a:latin typeface="-apple-system"/>
              </a:rPr>
              <a:t>tf</a:t>
            </a:r>
            <a:r>
              <a:rPr lang="ca-ES" sz="1000" b="0" i="0" dirty="0">
                <a:solidFill>
                  <a:srgbClr val="212529"/>
                </a:solidFill>
                <a:effectLst/>
                <a:latin typeface="-apple-system"/>
              </a:rPr>
              <a:t> (t, d) * </a:t>
            </a:r>
            <a:r>
              <a:rPr lang="ca-ES" sz="1000" b="0" i="0" dirty="0" err="1">
                <a:solidFill>
                  <a:srgbClr val="212529"/>
                </a:solidFill>
                <a:effectLst/>
                <a:latin typeface="-apple-system"/>
              </a:rPr>
              <a:t>idf</a:t>
            </a:r>
            <a:r>
              <a:rPr lang="ca-ES" sz="1000" b="0" i="0" dirty="0">
                <a:solidFill>
                  <a:srgbClr val="212529"/>
                </a:solidFill>
                <a:effectLst/>
                <a:latin typeface="-apple-system"/>
              </a:rPr>
              <a:t> (t)</a:t>
            </a:r>
          </a:p>
          <a:p>
            <a:r>
              <a:rPr lang="ca-ES" sz="1000" b="0" i="0" dirty="0" err="1">
                <a:solidFill>
                  <a:srgbClr val="212529"/>
                </a:solidFill>
                <a:effectLst/>
                <a:latin typeface="-apple-system"/>
              </a:rPr>
              <a:t>idf</a:t>
            </a:r>
            <a:r>
              <a:rPr lang="ca-ES" sz="1000" b="0" i="0" dirty="0">
                <a:solidFill>
                  <a:srgbClr val="212529"/>
                </a:solidFill>
                <a:effectLst/>
                <a:latin typeface="-apple-system"/>
              </a:rPr>
              <a:t> (t) = </a:t>
            </a:r>
            <a:r>
              <a:rPr lang="ca-ES" sz="1000" b="0" i="0" dirty="0" err="1">
                <a:solidFill>
                  <a:srgbClr val="212529"/>
                </a:solidFill>
                <a:effectLst/>
                <a:latin typeface="-apple-system"/>
              </a:rPr>
              <a:t>log</a:t>
            </a:r>
            <a:r>
              <a:rPr lang="ca-ES" sz="1000" b="0" i="0" dirty="0">
                <a:solidFill>
                  <a:srgbClr val="212529"/>
                </a:solidFill>
                <a:effectLst/>
                <a:latin typeface="-apple-system"/>
              </a:rPr>
              <a:t> [( 1 + n) / (1 + </a:t>
            </a:r>
            <a:r>
              <a:rPr lang="ca-ES" sz="1000" b="0" i="0" dirty="0" err="1">
                <a:solidFill>
                  <a:srgbClr val="212529"/>
                </a:solidFill>
                <a:effectLst/>
                <a:latin typeface="-apple-system"/>
              </a:rPr>
              <a:t>df</a:t>
            </a:r>
            <a:r>
              <a:rPr lang="ca-ES" sz="1000" b="0" i="0" dirty="0">
                <a:solidFill>
                  <a:srgbClr val="212529"/>
                </a:solidFill>
                <a:effectLst/>
                <a:latin typeface="-apple-system"/>
              </a:rPr>
              <a:t> (t))] + 1</a:t>
            </a:r>
            <a:endParaRPr lang="ca-ES" sz="1000" dirty="0"/>
          </a:p>
          <a:p>
            <a:endParaRPr lang="ca-ES" sz="1000" dirty="0"/>
          </a:p>
        </p:txBody>
      </p:sp>
      <p:sp>
        <p:nvSpPr>
          <p:cNvPr id="50" name="CuadroTexto 49">
            <a:extLst>
              <a:ext uri="{FF2B5EF4-FFF2-40B4-BE49-F238E27FC236}">
                <a16:creationId xmlns:a16="http://schemas.microsoft.com/office/drawing/2014/main" id="{F12D5635-265F-41B2-8C7D-AA1A4F0A3133}"/>
              </a:ext>
            </a:extLst>
          </p:cNvPr>
          <p:cNvSpPr txBox="1"/>
          <p:nvPr/>
        </p:nvSpPr>
        <p:spPr>
          <a:xfrm>
            <a:off x="3702337" y="4550697"/>
            <a:ext cx="2046855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a-ES" sz="600" dirty="0"/>
              <a:t>(en la implementació de sklearn)</a:t>
            </a:r>
          </a:p>
        </p:txBody>
      </p:sp>
      <p:pic>
        <p:nvPicPr>
          <p:cNvPr id="6" name="d12">
            <a:hlinkClick r:id="" action="ppaction://media"/>
            <a:extLst>
              <a:ext uri="{FF2B5EF4-FFF2-40B4-BE49-F238E27FC236}">
                <a16:creationId xmlns:a16="http://schemas.microsoft.com/office/drawing/2014/main" id="{0512ED5F-E616-4C56-AB42-640EB1ED43E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553516" y="309117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4467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4481"/>
    </mc:Choice>
    <mc:Fallback>
      <p:transition spd="slow" advTm="844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542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40" objId="6"/>
        <p14:stopEvt time="84481" objId="6"/>
      </p14:showEvtLst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4444CBA4-4F9D-4C84-9F42-8438172A8659}"/>
              </a:ext>
            </a:extLst>
          </p:cNvPr>
          <p:cNvSpPr/>
          <p:nvPr/>
        </p:nvSpPr>
        <p:spPr>
          <a:xfrm>
            <a:off x="11696695" y="6356350"/>
            <a:ext cx="427567" cy="385233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Marcador de número de diapositiva 9">
            <a:extLst>
              <a:ext uri="{FF2B5EF4-FFF2-40B4-BE49-F238E27FC236}">
                <a16:creationId xmlns:a16="http://schemas.microsoft.com/office/drawing/2014/main" id="{0DCA7064-E168-486F-BCA1-9A94A602C90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00928" y="6356350"/>
            <a:ext cx="419100" cy="365125"/>
          </a:xfrm>
        </p:spPr>
        <p:txBody>
          <a:bodyPr/>
          <a:lstStyle/>
          <a:p>
            <a:pPr algn="ctr"/>
            <a:fld id="{85180AE1-0DB9-4ACB-A7E4-A4263CF44EAB}" type="slidenum">
              <a:rPr lang="en-US" smtClean="0">
                <a:solidFill>
                  <a:schemeClr val="bg1"/>
                </a:solidFill>
                <a:latin typeface="Arial Black" panose="020B0A04020102020204" pitchFamily="34" charset="0"/>
              </a:rPr>
              <a:pPr algn="ctr"/>
              <a:t>13</a:t>
            </a:fld>
            <a:endParaRPr lang="en-US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pic>
        <p:nvPicPr>
          <p:cNvPr id="3" name="Imagen 2" descr="Imagen que contiene reloj&#10;&#10;Descripción generada automáticamente">
            <a:extLst>
              <a:ext uri="{FF2B5EF4-FFF2-40B4-BE49-F238E27FC236}">
                <a16:creationId xmlns:a16="http://schemas.microsoft.com/office/drawing/2014/main" id="{31AC2AAA-324F-44E0-A6E8-65F3C2CA14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422" y="1001414"/>
            <a:ext cx="5271338" cy="1186687"/>
          </a:xfrm>
          <a:prstGeom prst="rect">
            <a:avLst/>
          </a:prstGeom>
        </p:spPr>
      </p:pic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AA6DB5D3-2849-4E99-86AA-83B602DA1BBD}"/>
              </a:ext>
            </a:extLst>
          </p:cNvPr>
          <p:cNvSpPr/>
          <p:nvPr/>
        </p:nvSpPr>
        <p:spPr>
          <a:xfrm>
            <a:off x="2710709" y="1102745"/>
            <a:ext cx="1582794" cy="108535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679E3DCA-EF28-4009-BFCE-A15A9455B0D1}"/>
              </a:ext>
            </a:extLst>
          </p:cNvPr>
          <p:cNvSpPr txBox="1"/>
          <p:nvPr/>
        </p:nvSpPr>
        <p:spPr>
          <a:xfrm>
            <a:off x="734356" y="5556800"/>
            <a:ext cx="2789546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spcAft>
                <a:spcPts val="0"/>
              </a:spcAft>
            </a:pPr>
            <a:r>
              <a:rPr lang="ca-ES" sz="1400" b="1" dirty="0">
                <a:solidFill>
                  <a:schemeClr val="accent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Jeràrquic AGLOMERATIU</a:t>
            </a:r>
          </a:p>
          <a:p>
            <a:pPr algn="just">
              <a:spcAft>
                <a:spcPts val="0"/>
              </a:spcAft>
            </a:pPr>
            <a:r>
              <a:rPr lang="ca-ES" sz="1000" b="1" dirty="0">
                <a:solidFill>
                  <a:schemeClr val="accent5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Aporta una estructura jeràrquica afegida a </a:t>
            </a:r>
          </a:p>
          <a:p>
            <a:pPr algn="just">
              <a:spcAft>
                <a:spcPts val="0"/>
              </a:spcAft>
            </a:pPr>
            <a:r>
              <a:rPr lang="ca-ES" sz="1000" b="1" dirty="0">
                <a:solidFill>
                  <a:schemeClr val="accent5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l’agrupament</a:t>
            </a:r>
            <a:r>
              <a:rPr lang="ca-ES" sz="1000" dirty="0">
                <a:solidFill>
                  <a:schemeClr val="accent5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ca-ES" sz="1000" b="1" dirty="0">
              <a:solidFill>
                <a:schemeClr val="accent5"/>
              </a:solidFill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16ACA64F-6F0F-4D03-9091-A8992A6C99EC}"/>
              </a:ext>
            </a:extLst>
          </p:cNvPr>
          <p:cNvSpPr txBox="1"/>
          <p:nvPr/>
        </p:nvSpPr>
        <p:spPr>
          <a:xfrm rot="21216150">
            <a:off x="440505" y="2189119"/>
            <a:ext cx="18579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2400" dirty="0">
                <a:latin typeface="Ink Free" panose="03080402000500000000" pitchFamily="66" charset="0"/>
              </a:rPr>
              <a:t>Selecció d’algorismes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8719A1D1-2D15-423F-8587-54E7DC6C464B}"/>
              </a:ext>
            </a:extLst>
          </p:cNvPr>
          <p:cNvSpPr txBox="1"/>
          <p:nvPr/>
        </p:nvSpPr>
        <p:spPr>
          <a:xfrm>
            <a:off x="837108" y="4453830"/>
            <a:ext cx="221567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spcAft>
                <a:spcPts val="0"/>
              </a:spcAft>
            </a:pPr>
            <a:r>
              <a:rPr lang="ca-ES" sz="1400" b="1" dirty="0">
                <a:solidFill>
                  <a:schemeClr val="accent2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DBSCAN</a:t>
            </a:r>
            <a:endParaRPr lang="ca-ES" sz="1400" b="1" dirty="0">
              <a:solidFill>
                <a:schemeClr val="accent2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ca-ES" sz="1000" b="1" dirty="0">
                <a:solidFill>
                  <a:schemeClr val="accent2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Agrupa per densitat de veïns</a:t>
            </a:r>
            <a:r>
              <a:rPr lang="ca-ES" sz="1000" b="1" dirty="0">
                <a:solidFill>
                  <a:schemeClr val="accent5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Pot</a:t>
            </a:r>
          </a:p>
          <a:p>
            <a:pPr algn="just">
              <a:spcAft>
                <a:spcPts val="0"/>
              </a:spcAft>
            </a:pPr>
            <a:r>
              <a:rPr lang="ca-ES" sz="1000" b="1" dirty="0">
                <a:solidFill>
                  <a:schemeClr val="accent5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resoldre situacions on KMeans </a:t>
            </a:r>
          </a:p>
          <a:p>
            <a:pPr algn="just">
              <a:spcAft>
                <a:spcPts val="0"/>
              </a:spcAft>
            </a:pPr>
            <a:r>
              <a:rPr lang="ca-ES" sz="1000" b="1" dirty="0">
                <a:solidFill>
                  <a:schemeClr val="accent5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no agrupi bé.</a:t>
            </a:r>
            <a:endParaRPr lang="ca-ES" sz="1000" dirty="0">
              <a:solidFill>
                <a:schemeClr val="accent5"/>
              </a:solidFill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08202D5A-543A-4AB5-8746-918B4802A23E}"/>
              </a:ext>
            </a:extLst>
          </p:cNvPr>
          <p:cNvSpPr txBox="1"/>
          <p:nvPr/>
        </p:nvSpPr>
        <p:spPr>
          <a:xfrm>
            <a:off x="565885" y="3262895"/>
            <a:ext cx="297549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spcAft>
                <a:spcPts val="0"/>
              </a:spcAft>
            </a:pPr>
            <a:r>
              <a:rPr lang="ca-ES" sz="1400" b="1" dirty="0">
                <a:solidFill>
                  <a:schemeClr val="accent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KMeans</a:t>
            </a:r>
          </a:p>
          <a:p>
            <a:pPr algn="just">
              <a:spcAft>
                <a:spcPts val="0"/>
              </a:spcAft>
            </a:pPr>
            <a:r>
              <a:rPr lang="ca-ES" sz="1000" b="1" dirty="0">
                <a:solidFill>
                  <a:schemeClr val="accent5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Algorisme clàssic en clustering i </a:t>
            </a:r>
          </a:p>
          <a:p>
            <a:pPr algn="just">
              <a:spcAft>
                <a:spcPts val="0"/>
              </a:spcAft>
            </a:pPr>
            <a:r>
              <a:rPr lang="ca-ES" sz="1000" b="1" dirty="0">
                <a:solidFill>
                  <a:schemeClr val="accent5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considerat recentment el més rellevant </a:t>
            </a:r>
          </a:p>
          <a:p>
            <a:pPr algn="just">
              <a:spcAft>
                <a:spcPts val="0"/>
              </a:spcAft>
            </a:pPr>
            <a:r>
              <a:rPr lang="ca-ES" sz="1000" b="1" dirty="0">
                <a:solidFill>
                  <a:schemeClr val="accent5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dins del conjunt de mètodes no supervisats</a:t>
            </a:r>
            <a:r>
              <a:rPr lang="ca-ES" sz="1000" dirty="0">
                <a:solidFill>
                  <a:schemeClr val="accent5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ca-ES" sz="1000" dirty="0">
              <a:solidFill>
                <a:schemeClr val="accent5"/>
              </a:solidFill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5035A910-C5AE-41EC-A768-855302D26371}"/>
              </a:ext>
            </a:extLst>
          </p:cNvPr>
          <p:cNvSpPr txBox="1"/>
          <p:nvPr/>
        </p:nvSpPr>
        <p:spPr>
          <a:xfrm>
            <a:off x="2509028" y="147431"/>
            <a:ext cx="53729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chemeClr val="accent1">
                    <a:lumMod val="75000"/>
                  </a:schemeClr>
                </a:solidFill>
              </a:rPr>
              <a:t>A</a:t>
            </a:r>
            <a:r>
              <a:rPr lang="fr-FR" sz="2000" b="1" dirty="0">
                <a:solidFill>
                  <a:schemeClr val="accent1">
                    <a:lumMod val="75000"/>
                  </a:schemeClr>
                </a:solidFill>
              </a:rPr>
              <a:t>PRENENTATGE NO SUPERVISAT - </a:t>
            </a:r>
            <a:r>
              <a:rPr lang="fr-FR" sz="2400" b="1" dirty="0">
                <a:solidFill>
                  <a:schemeClr val="accent1">
                    <a:lumMod val="75000"/>
                  </a:schemeClr>
                </a:solidFill>
              </a:rPr>
              <a:t>C</a:t>
            </a:r>
            <a:r>
              <a:rPr lang="fr-FR" sz="2000" b="1" dirty="0">
                <a:solidFill>
                  <a:schemeClr val="accent1">
                    <a:lumMod val="75000"/>
                  </a:schemeClr>
                </a:solidFill>
              </a:rPr>
              <a:t>LUSTERING</a:t>
            </a:r>
            <a:endParaRPr lang="fr-FR" sz="2000" i="0" u="none" strike="noStrike" baseline="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E8903E2C-20CD-4FD5-9B10-FAA4DF6E53A7}"/>
              </a:ext>
            </a:extLst>
          </p:cNvPr>
          <p:cNvSpPr txBox="1"/>
          <p:nvPr/>
        </p:nvSpPr>
        <p:spPr>
          <a:xfrm rot="21216150">
            <a:off x="6153859" y="1041836"/>
            <a:ext cx="12958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2400" dirty="0">
                <a:latin typeface="Ink Free" panose="03080402000500000000" pitchFamily="66" charset="0"/>
              </a:rPr>
              <a:t>Objectiu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2ED8A039-B390-4051-A9E1-E0F844FDAC71}"/>
              </a:ext>
            </a:extLst>
          </p:cNvPr>
          <p:cNvSpPr txBox="1"/>
          <p:nvPr/>
        </p:nvSpPr>
        <p:spPr>
          <a:xfrm>
            <a:off x="7715217" y="883339"/>
            <a:ext cx="409154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Aft>
                <a:spcPts val="0"/>
              </a:spcAft>
            </a:pPr>
            <a:r>
              <a:rPr lang="ca-ES" sz="1000" b="1" dirty="0">
                <a:solidFill>
                  <a:schemeClr val="accent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AGRUPAR TUITS PER SIMILITUD DEL SEU CONTINGUT TEXT</a:t>
            </a:r>
          </a:p>
          <a:p>
            <a:pPr algn="just">
              <a:spcAft>
                <a:spcPts val="0"/>
              </a:spcAft>
            </a:pPr>
            <a:endParaRPr lang="ca-ES" sz="1000" b="1" dirty="0">
              <a:solidFill>
                <a:schemeClr val="accent2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ca-ES" sz="1000" b="1" dirty="0">
                <a:solidFill>
                  <a:schemeClr val="accent5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Grups de tuits molt semblants, </a:t>
            </a:r>
            <a:r>
              <a:rPr lang="ca-ES" sz="1000" b="1" dirty="0">
                <a:solidFill>
                  <a:schemeClr val="accent2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tractaran TEMATIQUES similars</a:t>
            </a:r>
          </a:p>
          <a:p>
            <a:pPr algn="just">
              <a:spcAft>
                <a:spcPts val="0"/>
              </a:spcAft>
            </a:pPr>
            <a:endParaRPr lang="ca-ES" sz="1000" b="1" dirty="0">
              <a:solidFill>
                <a:schemeClr val="accent5"/>
              </a:solidFill>
              <a:latin typeface="Arial" panose="020B0604020202020204" pitchFamily="34" charset="0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ca-ES" sz="1000" b="1" dirty="0">
                <a:solidFill>
                  <a:schemeClr val="accent5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Grups de tuits molt semblants, definiran </a:t>
            </a:r>
            <a:r>
              <a:rPr lang="ca-ES" sz="1000" b="1" dirty="0">
                <a:solidFill>
                  <a:schemeClr val="accent2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COMUNITATS d’usuaris </a:t>
            </a:r>
            <a:endParaRPr lang="ca-ES" sz="1000" dirty="0">
              <a:solidFill>
                <a:schemeClr val="accent2"/>
              </a:solidFill>
            </a:endParaRP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919F7BC4-FF38-46A7-AD20-625D908F42DF}"/>
              </a:ext>
            </a:extLst>
          </p:cNvPr>
          <p:cNvSpPr txBox="1"/>
          <p:nvPr/>
        </p:nvSpPr>
        <p:spPr>
          <a:xfrm>
            <a:off x="4453719" y="2944140"/>
            <a:ext cx="106792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spcAft>
                <a:spcPts val="0"/>
              </a:spcAft>
            </a:pPr>
            <a:r>
              <a:rPr lang="ca-ES" sz="1000" b="1" dirty="0">
                <a:solidFill>
                  <a:schemeClr val="accent5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AVANTATGES</a:t>
            </a:r>
            <a:endParaRPr lang="ca-ES" sz="1000" dirty="0">
              <a:solidFill>
                <a:schemeClr val="accent5"/>
              </a:solidFill>
            </a:endParaRP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02CBDF17-F296-4B07-9AF2-980583297210}"/>
              </a:ext>
            </a:extLst>
          </p:cNvPr>
          <p:cNvSpPr txBox="1"/>
          <p:nvPr/>
        </p:nvSpPr>
        <p:spPr>
          <a:xfrm>
            <a:off x="6860859" y="2925876"/>
            <a:ext cx="133081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spcAft>
                <a:spcPts val="0"/>
              </a:spcAft>
            </a:pPr>
            <a:r>
              <a:rPr lang="ca-ES" sz="1000" b="1" dirty="0">
                <a:solidFill>
                  <a:schemeClr val="accent5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DESAVANTATGES</a:t>
            </a:r>
            <a:endParaRPr lang="ca-ES" sz="1000" dirty="0">
              <a:solidFill>
                <a:schemeClr val="accent5"/>
              </a:solidFill>
            </a:endParaRP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827F981F-CD46-42B1-967C-61683ABEE8A6}"/>
              </a:ext>
            </a:extLst>
          </p:cNvPr>
          <p:cNvSpPr txBox="1"/>
          <p:nvPr/>
        </p:nvSpPr>
        <p:spPr>
          <a:xfrm>
            <a:off x="3817735" y="3444531"/>
            <a:ext cx="222858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just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ca-ES" sz="1000" dirty="0">
                <a:solidFill>
                  <a:schemeClr val="accent5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Bon rendiment per detectar clústers convexos o de formes esfèriques i de mides similars.</a:t>
            </a:r>
            <a:endParaRPr lang="ca-ES" sz="1000" dirty="0">
              <a:solidFill>
                <a:schemeClr val="accent5"/>
              </a:solidFill>
            </a:endParaRP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82A76F1E-34C5-453E-9CDD-07C5EFA602DF}"/>
              </a:ext>
            </a:extLst>
          </p:cNvPr>
          <p:cNvSpPr txBox="1"/>
          <p:nvPr/>
        </p:nvSpPr>
        <p:spPr>
          <a:xfrm>
            <a:off x="6324154" y="3353109"/>
            <a:ext cx="19389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just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ca-ES" sz="1000" dirty="0">
                <a:solidFill>
                  <a:schemeClr val="accent5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Necessita el nombre de clústers on agrupar els tuits.</a:t>
            </a:r>
          </a:p>
          <a:p>
            <a:pPr marL="171450" indent="-171450" algn="just"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ca-ES" sz="1000" dirty="0">
              <a:solidFill>
                <a:schemeClr val="accent5"/>
              </a:solidFill>
              <a:latin typeface="Arial" panose="020B0604020202020204" pitchFamily="34" charset="0"/>
              <a:cs typeface="Times New Roman" panose="02020603050405020304" pitchFamily="18" charset="0"/>
            </a:endParaRPr>
          </a:p>
          <a:p>
            <a:pPr marL="171450" indent="-171450" algn="just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ca-ES" sz="1000" dirty="0">
                <a:solidFill>
                  <a:schemeClr val="accent5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Sensible a valors atípics.</a:t>
            </a:r>
            <a:endParaRPr lang="ca-ES" sz="1000" dirty="0">
              <a:solidFill>
                <a:schemeClr val="accent5"/>
              </a:solidFill>
            </a:endParaRP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4A45EF10-B82D-41C7-ABCB-8A94A67F82E1}"/>
              </a:ext>
            </a:extLst>
          </p:cNvPr>
          <p:cNvSpPr txBox="1"/>
          <p:nvPr/>
        </p:nvSpPr>
        <p:spPr>
          <a:xfrm>
            <a:off x="3817625" y="4181917"/>
            <a:ext cx="2408497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just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ca-ES" sz="1000" dirty="0">
                <a:solidFill>
                  <a:schemeClr val="accent5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Bon rendiment per detectar clústers de formes NO ESFÈRIQUES.</a:t>
            </a:r>
            <a:endParaRPr lang="ca-ES" sz="800" dirty="0">
              <a:solidFill>
                <a:schemeClr val="accent5"/>
              </a:solidFill>
              <a:latin typeface="Arial" panose="020B0604020202020204" pitchFamily="34" charset="0"/>
              <a:cs typeface="Times New Roman" panose="02020603050405020304" pitchFamily="18" charset="0"/>
            </a:endParaRPr>
          </a:p>
          <a:p>
            <a:pPr marL="171450" indent="-171450" algn="just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ca-ES" sz="300" dirty="0">
                <a:solidFill>
                  <a:schemeClr val="accent5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 </a:t>
            </a:r>
          </a:p>
          <a:p>
            <a:pPr marL="171450" indent="-171450" algn="just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ca-ES" sz="1000" dirty="0">
                <a:solidFill>
                  <a:schemeClr val="accent5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 Associa grups a regions amb densitat de veïns (més similar a la funció del cervell humà).</a:t>
            </a:r>
            <a:endParaRPr lang="ca-ES" sz="300" dirty="0">
              <a:solidFill>
                <a:schemeClr val="accent5"/>
              </a:solidFill>
              <a:latin typeface="Arial" panose="020B0604020202020204" pitchFamily="34" charset="0"/>
              <a:cs typeface="Times New Roman" panose="02020603050405020304" pitchFamily="18" charset="0"/>
            </a:endParaRPr>
          </a:p>
          <a:p>
            <a:pPr marL="171450" indent="-171450" algn="just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ca-ES" sz="300" dirty="0">
                <a:solidFill>
                  <a:schemeClr val="accent5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 </a:t>
            </a:r>
            <a:endParaRPr lang="ca-ES" sz="1000" dirty="0">
              <a:solidFill>
                <a:schemeClr val="accent5"/>
              </a:solidFill>
              <a:latin typeface="Arial" panose="020B0604020202020204" pitchFamily="34" charset="0"/>
              <a:cs typeface="Times New Roman" panose="02020603050405020304" pitchFamily="18" charset="0"/>
            </a:endParaRPr>
          </a:p>
          <a:p>
            <a:pPr marL="171450" indent="-171450" algn="just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ca-ES" sz="1000" dirty="0">
                <a:solidFill>
                  <a:schemeClr val="accent5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No necessita el nombre de clústers com a paràmetre.</a:t>
            </a:r>
            <a:endParaRPr lang="ca-ES" sz="1000" dirty="0">
              <a:solidFill>
                <a:schemeClr val="accent5"/>
              </a:solidFill>
            </a:endParaRP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3609358E-2726-4652-99AE-A43F7F85DC52}"/>
              </a:ext>
            </a:extLst>
          </p:cNvPr>
          <p:cNvSpPr txBox="1"/>
          <p:nvPr/>
        </p:nvSpPr>
        <p:spPr>
          <a:xfrm>
            <a:off x="6336196" y="4239389"/>
            <a:ext cx="193897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just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ca-ES" sz="1000" dirty="0">
                <a:solidFill>
                  <a:schemeClr val="accent5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Funciona millor si la densitat dels grups existents es semblant.</a:t>
            </a:r>
            <a:endParaRPr lang="ca-ES" sz="1000" dirty="0">
              <a:solidFill>
                <a:schemeClr val="accent5"/>
              </a:solidFill>
            </a:endParaRP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273E0CFC-735F-454A-B2AC-50A596E97A66}"/>
              </a:ext>
            </a:extLst>
          </p:cNvPr>
          <p:cNvSpPr txBox="1"/>
          <p:nvPr/>
        </p:nvSpPr>
        <p:spPr>
          <a:xfrm>
            <a:off x="8563867" y="1867898"/>
            <a:ext cx="249584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ca-ES" sz="1400" dirty="0">
                <a:solidFill>
                  <a:srgbClr val="00B050"/>
                </a:solidFill>
              </a:rPr>
              <a:t>Les classes dels grups no es coneixen ‘a priori’ sinó que </a:t>
            </a:r>
          </a:p>
          <a:p>
            <a:pPr algn="ctr"/>
            <a:r>
              <a:rPr lang="ca-ES" sz="1400" dirty="0">
                <a:solidFill>
                  <a:schemeClr val="accent2"/>
                </a:solidFill>
              </a:rPr>
              <a:t>han de ser descobertes</a:t>
            </a:r>
            <a:r>
              <a:rPr lang="ca-ES" sz="1400" dirty="0">
                <a:solidFill>
                  <a:srgbClr val="00B050"/>
                </a:solidFill>
              </a:rPr>
              <a:t> </a:t>
            </a:r>
          </a:p>
          <a:p>
            <a:pPr algn="ctr"/>
            <a:r>
              <a:rPr lang="ca-ES" sz="1400" dirty="0">
                <a:solidFill>
                  <a:srgbClr val="00B050"/>
                </a:solidFill>
              </a:rPr>
              <a:t>dins dels tuits.</a:t>
            </a:r>
          </a:p>
        </p:txBody>
      </p: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F8A7E177-93E1-4B3D-8F37-665709B177CE}"/>
              </a:ext>
            </a:extLst>
          </p:cNvPr>
          <p:cNvCxnSpPr>
            <a:cxnSpLocks/>
          </p:cNvCxnSpPr>
          <p:nvPr/>
        </p:nvCxnSpPr>
        <p:spPr>
          <a:xfrm>
            <a:off x="531946" y="3220948"/>
            <a:ext cx="83368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cto 23">
            <a:extLst>
              <a:ext uri="{FF2B5EF4-FFF2-40B4-BE49-F238E27FC236}">
                <a16:creationId xmlns:a16="http://schemas.microsoft.com/office/drawing/2014/main" id="{4E18E352-25C5-4E57-AFBC-3B1646A2EBBA}"/>
              </a:ext>
            </a:extLst>
          </p:cNvPr>
          <p:cNvCxnSpPr>
            <a:cxnSpLocks/>
          </p:cNvCxnSpPr>
          <p:nvPr/>
        </p:nvCxnSpPr>
        <p:spPr>
          <a:xfrm>
            <a:off x="523488" y="4152286"/>
            <a:ext cx="83368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cto 24">
            <a:extLst>
              <a:ext uri="{FF2B5EF4-FFF2-40B4-BE49-F238E27FC236}">
                <a16:creationId xmlns:a16="http://schemas.microsoft.com/office/drawing/2014/main" id="{5F3B2F42-C827-4F0A-8CC1-3172C6F23EB5}"/>
              </a:ext>
            </a:extLst>
          </p:cNvPr>
          <p:cNvCxnSpPr>
            <a:cxnSpLocks/>
          </p:cNvCxnSpPr>
          <p:nvPr/>
        </p:nvCxnSpPr>
        <p:spPr>
          <a:xfrm>
            <a:off x="523491" y="5468843"/>
            <a:ext cx="83368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cto 26">
            <a:extLst>
              <a:ext uri="{FF2B5EF4-FFF2-40B4-BE49-F238E27FC236}">
                <a16:creationId xmlns:a16="http://schemas.microsoft.com/office/drawing/2014/main" id="{602814C2-DCA0-4AA9-B112-B6248CBF7729}"/>
              </a:ext>
            </a:extLst>
          </p:cNvPr>
          <p:cNvCxnSpPr/>
          <p:nvPr/>
        </p:nvCxnSpPr>
        <p:spPr>
          <a:xfrm>
            <a:off x="3742267" y="2925876"/>
            <a:ext cx="0" cy="34622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cto 27">
            <a:extLst>
              <a:ext uri="{FF2B5EF4-FFF2-40B4-BE49-F238E27FC236}">
                <a16:creationId xmlns:a16="http://schemas.microsoft.com/office/drawing/2014/main" id="{28D95117-46E4-4AF5-8721-914108ACDC13}"/>
              </a:ext>
            </a:extLst>
          </p:cNvPr>
          <p:cNvCxnSpPr/>
          <p:nvPr/>
        </p:nvCxnSpPr>
        <p:spPr>
          <a:xfrm>
            <a:off x="6286486" y="2917407"/>
            <a:ext cx="0" cy="34622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recto 28">
            <a:extLst>
              <a:ext uri="{FF2B5EF4-FFF2-40B4-BE49-F238E27FC236}">
                <a16:creationId xmlns:a16="http://schemas.microsoft.com/office/drawing/2014/main" id="{FC4E57F0-F361-450D-A180-FF57F730A1DE}"/>
              </a:ext>
            </a:extLst>
          </p:cNvPr>
          <p:cNvCxnSpPr/>
          <p:nvPr/>
        </p:nvCxnSpPr>
        <p:spPr>
          <a:xfrm>
            <a:off x="8868792" y="2908943"/>
            <a:ext cx="0" cy="34622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CuadroTexto 29">
            <a:extLst>
              <a:ext uri="{FF2B5EF4-FFF2-40B4-BE49-F238E27FC236}">
                <a16:creationId xmlns:a16="http://schemas.microsoft.com/office/drawing/2014/main" id="{67502859-D1D1-4F10-856B-5065D9141157}"/>
              </a:ext>
            </a:extLst>
          </p:cNvPr>
          <p:cNvSpPr txBox="1"/>
          <p:nvPr/>
        </p:nvSpPr>
        <p:spPr>
          <a:xfrm>
            <a:off x="6327859" y="4793387"/>
            <a:ext cx="208360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just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ca-ES" sz="1000" dirty="0">
                <a:solidFill>
                  <a:schemeClr val="accent5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Hem de configurar de manera òptima més paràmetres d’entrada.</a:t>
            </a:r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7C1C5B3D-BD1D-4EE3-B60E-B852159B178D}"/>
              </a:ext>
            </a:extLst>
          </p:cNvPr>
          <p:cNvSpPr txBox="1"/>
          <p:nvPr/>
        </p:nvSpPr>
        <p:spPr>
          <a:xfrm>
            <a:off x="3817626" y="5626581"/>
            <a:ext cx="2163776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just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ca-ES" sz="1000" dirty="0">
                <a:solidFill>
                  <a:schemeClr val="accent5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Permet una anàlisi visual.</a:t>
            </a:r>
          </a:p>
          <a:p>
            <a:pPr marL="171450" indent="-171450" algn="just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ca-ES" sz="1000" dirty="0">
                <a:solidFill>
                  <a:schemeClr val="accent5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Fàcil </a:t>
            </a:r>
            <a:r>
              <a:rPr lang="ca-ES" sz="1000" dirty="0">
                <a:solidFill>
                  <a:schemeClr val="accent5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aplicar altres mètriques de similitud.</a:t>
            </a:r>
            <a:endParaRPr lang="ca-ES" sz="1000" dirty="0">
              <a:solidFill>
                <a:schemeClr val="accent5"/>
              </a:solidFill>
            </a:endParaRPr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ACF0BEF2-CCAC-4888-B849-B0F136EA3BC1}"/>
              </a:ext>
            </a:extLst>
          </p:cNvPr>
          <p:cNvSpPr txBox="1"/>
          <p:nvPr/>
        </p:nvSpPr>
        <p:spPr>
          <a:xfrm>
            <a:off x="6324573" y="5447966"/>
            <a:ext cx="250612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just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ca-ES" sz="1000" dirty="0">
                <a:solidFill>
                  <a:schemeClr val="accent5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Cal avaluar diferents tipus d’enllaç o criteris d’agrupament. </a:t>
            </a:r>
          </a:p>
          <a:p>
            <a:pPr marL="171450" indent="-171450" algn="just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ca-ES" sz="1000" dirty="0">
                <a:solidFill>
                  <a:schemeClr val="accent5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Efecte cadena: succeeix quan s’agrupen elements que no s’haurien d’agrupar.</a:t>
            </a:r>
          </a:p>
          <a:p>
            <a:pPr marL="171450" indent="-171450" algn="just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ca-ES" sz="1000" dirty="0">
                <a:solidFill>
                  <a:schemeClr val="accent5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Sensible a valors atípics.</a:t>
            </a:r>
            <a:endParaRPr lang="ca-ES" sz="1000" dirty="0">
              <a:solidFill>
                <a:schemeClr val="accent5"/>
              </a:solidFill>
            </a:endParaRPr>
          </a:p>
        </p:txBody>
      </p:sp>
      <p:sp>
        <p:nvSpPr>
          <p:cNvPr id="34" name="CuadroTexto 33">
            <a:extLst>
              <a:ext uri="{FF2B5EF4-FFF2-40B4-BE49-F238E27FC236}">
                <a16:creationId xmlns:a16="http://schemas.microsoft.com/office/drawing/2014/main" id="{AE8DF44D-6AF2-4498-88A4-4A8AC9030F82}"/>
              </a:ext>
            </a:extLst>
          </p:cNvPr>
          <p:cNvSpPr txBox="1"/>
          <p:nvPr/>
        </p:nvSpPr>
        <p:spPr>
          <a:xfrm>
            <a:off x="9305285" y="3145160"/>
            <a:ext cx="232083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ca-ES" sz="1400" dirty="0">
                <a:solidFill>
                  <a:schemeClr val="accent1"/>
                </a:solidFill>
              </a:rPr>
              <a:t>Entre  els mètodes d’agrupament no supervisat</a:t>
            </a:r>
          </a:p>
          <a:p>
            <a:pPr algn="ctr"/>
            <a:r>
              <a:rPr lang="ca-ES" sz="1400" dirty="0">
                <a:solidFill>
                  <a:schemeClr val="accent2"/>
                </a:solidFill>
              </a:rPr>
              <a:t>diferenciem</a:t>
            </a:r>
            <a:r>
              <a:rPr lang="ca-ES" sz="1400" dirty="0">
                <a:solidFill>
                  <a:schemeClr val="accent1"/>
                </a:solidFill>
              </a:rPr>
              <a:t> segons el tipus de clúster creat:</a:t>
            </a:r>
          </a:p>
        </p:txBody>
      </p:sp>
      <p:cxnSp>
        <p:nvCxnSpPr>
          <p:cNvPr id="36" name="Conector recto 35">
            <a:extLst>
              <a:ext uri="{FF2B5EF4-FFF2-40B4-BE49-F238E27FC236}">
                <a16:creationId xmlns:a16="http://schemas.microsoft.com/office/drawing/2014/main" id="{FC66D182-32DD-43BE-955D-58C451621006}"/>
              </a:ext>
            </a:extLst>
          </p:cNvPr>
          <p:cNvCxnSpPr>
            <a:cxnSpLocks/>
          </p:cNvCxnSpPr>
          <p:nvPr/>
        </p:nvCxnSpPr>
        <p:spPr>
          <a:xfrm>
            <a:off x="9708689" y="4060994"/>
            <a:ext cx="0" cy="1455095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" name="Conector recto 37">
            <a:extLst>
              <a:ext uri="{FF2B5EF4-FFF2-40B4-BE49-F238E27FC236}">
                <a16:creationId xmlns:a16="http://schemas.microsoft.com/office/drawing/2014/main" id="{3CD7C4B4-959C-4810-A0C2-AD95AE5D8AF1}"/>
              </a:ext>
            </a:extLst>
          </p:cNvPr>
          <p:cNvCxnSpPr/>
          <p:nvPr/>
        </p:nvCxnSpPr>
        <p:spPr>
          <a:xfrm>
            <a:off x="9703946" y="4433176"/>
            <a:ext cx="507502" cy="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" name="Conector recto 39">
            <a:extLst>
              <a:ext uri="{FF2B5EF4-FFF2-40B4-BE49-F238E27FC236}">
                <a16:creationId xmlns:a16="http://schemas.microsoft.com/office/drawing/2014/main" id="{0D199069-4B6D-4CEC-B8E8-AB0EC2B5DDCA}"/>
              </a:ext>
            </a:extLst>
          </p:cNvPr>
          <p:cNvCxnSpPr/>
          <p:nvPr/>
        </p:nvCxnSpPr>
        <p:spPr>
          <a:xfrm>
            <a:off x="9694400" y="5506563"/>
            <a:ext cx="521731" cy="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4" name="CuadroTexto 43">
            <a:extLst>
              <a:ext uri="{FF2B5EF4-FFF2-40B4-BE49-F238E27FC236}">
                <a16:creationId xmlns:a16="http://schemas.microsoft.com/office/drawing/2014/main" id="{9E00F9F4-7E2B-4214-B86F-89F95FC14784}"/>
              </a:ext>
            </a:extLst>
          </p:cNvPr>
          <p:cNvSpPr txBox="1"/>
          <p:nvPr/>
        </p:nvSpPr>
        <p:spPr>
          <a:xfrm>
            <a:off x="10201192" y="4256878"/>
            <a:ext cx="11047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spcAft>
                <a:spcPts val="0"/>
              </a:spcAft>
            </a:pPr>
            <a:r>
              <a:rPr lang="ca-ES" sz="1000" b="1" dirty="0">
                <a:solidFill>
                  <a:schemeClr val="accent5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AGRUPAMENT</a:t>
            </a:r>
          </a:p>
          <a:p>
            <a:pPr algn="ctr">
              <a:spcAft>
                <a:spcPts val="0"/>
              </a:spcAft>
            </a:pPr>
            <a:r>
              <a:rPr lang="ca-ES" sz="1000" b="1" dirty="0">
                <a:solidFill>
                  <a:schemeClr val="accent5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ESTRICTE</a:t>
            </a:r>
            <a:endParaRPr lang="ca-ES" sz="1000" dirty="0">
              <a:solidFill>
                <a:schemeClr val="accent5"/>
              </a:solidFill>
            </a:endParaRPr>
          </a:p>
        </p:txBody>
      </p:sp>
      <p:sp>
        <p:nvSpPr>
          <p:cNvPr id="45" name="CuadroTexto 44">
            <a:extLst>
              <a:ext uri="{FF2B5EF4-FFF2-40B4-BE49-F238E27FC236}">
                <a16:creationId xmlns:a16="http://schemas.microsoft.com/office/drawing/2014/main" id="{10641514-7BF5-45A1-A04C-5953A22C2EF8}"/>
              </a:ext>
            </a:extLst>
          </p:cNvPr>
          <p:cNvSpPr txBox="1"/>
          <p:nvPr/>
        </p:nvSpPr>
        <p:spPr>
          <a:xfrm>
            <a:off x="10220874" y="5356745"/>
            <a:ext cx="11047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Aft>
                <a:spcPts val="0"/>
              </a:spcAft>
            </a:pPr>
            <a:r>
              <a:rPr lang="ca-ES" sz="1000" b="1" dirty="0">
                <a:solidFill>
                  <a:schemeClr val="accent5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AGRUPAMENT</a:t>
            </a:r>
          </a:p>
          <a:p>
            <a:pPr algn="ctr">
              <a:spcAft>
                <a:spcPts val="0"/>
              </a:spcAft>
            </a:pPr>
            <a:r>
              <a:rPr lang="ca-ES" sz="1000" b="1" dirty="0">
                <a:solidFill>
                  <a:schemeClr val="accent5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DIFÚS</a:t>
            </a:r>
            <a:endParaRPr lang="ca-ES" sz="1000" dirty="0">
              <a:solidFill>
                <a:schemeClr val="accent5"/>
              </a:solidFill>
            </a:endParaRPr>
          </a:p>
        </p:txBody>
      </p:sp>
      <p:sp>
        <p:nvSpPr>
          <p:cNvPr id="48" name="CuadroTexto 47">
            <a:extLst>
              <a:ext uri="{FF2B5EF4-FFF2-40B4-BE49-F238E27FC236}">
                <a16:creationId xmlns:a16="http://schemas.microsoft.com/office/drawing/2014/main" id="{7DE3E324-C0F5-4835-BEF4-066DA09DD5F1}"/>
              </a:ext>
            </a:extLst>
          </p:cNvPr>
          <p:cNvSpPr txBox="1"/>
          <p:nvPr/>
        </p:nvSpPr>
        <p:spPr>
          <a:xfrm>
            <a:off x="10161935" y="4593374"/>
            <a:ext cx="160143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Aft>
                <a:spcPts val="0"/>
              </a:spcAft>
            </a:pPr>
            <a:r>
              <a:rPr lang="ca-ES" sz="1000" dirty="0">
                <a:solidFill>
                  <a:schemeClr val="accent5"/>
                </a:solidFill>
              </a:rPr>
              <a:t>Un tuit només pot pertànyer a un clúster.</a:t>
            </a:r>
          </a:p>
          <a:p>
            <a:pPr algn="just">
              <a:spcAft>
                <a:spcPts val="0"/>
              </a:spcAft>
            </a:pPr>
            <a:r>
              <a:rPr lang="ca-ES" sz="1000" dirty="0">
                <a:solidFill>
                  <a:schemeClr val="accent5"/>
                </a:solidFill>
              </a:rPr>
              <a:t>(</a:t>
            </a:r>
            <a:r>
              <a:rPr lang="ca-ES" sz="1000" b="1" dirty="0">
                <a:solidFill>
                  <a:schemeClr val="accent2"/>
                </a:solidFill>
              </a:rPr>
              <a:t>clústers o grups disjunts</a:t>
            </a:r>
            <a:r>
              <a:rPr lang="ca-ES" sz="1000" dirty="0">
                <a:solidFill>
                  <a:schemeClr val="accent5"/>
                </a:solidFill>
              </a:rPr>
              <a:t>)</a:t>
            </a:r>
          </a:p>
        </p:txBody>
      </p:sp>
      <p:sp>
        <p:nvSpPr>
          <p:cNvPr id="49" name="CuadroTexto 48">
            <a:extLst>
              <a:ext uri="{FF2B5EF4-FFF2-40B4-BE49-F238E27FC236}">
                <a16:creationId xmlns:a16="http://schemas.microsoft.com/office/drawing/2014/main" id="{E78D78E4-6451-43A9-8407-9610E4EE4CBD}"/>
              </a:ext>
            </a:extLst>
          </p:cNvPr>
          <p:cNvSpPr txBox="1"/>
          <p:nvPr/>
        </p:nvSpPr>
        <p:spPr>
          <a:xfrm>
            <a:off x="10201192" y="5740527"/>
            <a:ext cx="16014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Aft>
                <a:spcPts val="0"/>
              </a:spcAft>
            </a:pPr>
            <a:r>
              <a:rPr lang="ca-ES" sz="1000" dirty="0">
                <a:solidFill>
                  <a:schemeClr val="accent5"/>
                </a:solidFill>
              </a:rPr>
              <a:t>Un tuit,  </a:t>
            </a:r>
            <a:r>
              <a:rPr lang="ca-ES" sz="1000" dirty="0">
                <a:solidFill>
                  <a:schemeClr val="accent2"/>
                </a:solidFill>
              </a:rPr>
              <a:t>pot pertànyer a més d’un clúster</a:t>
            </a:r>
            <a:r>
              <a:rPr lang="ca-ES" sz="1000" dirty="0">
                <a:solidFill>
                  <a:schemeClr val="accent5"/>
                </a:solidFill>
              </a:rPr>
              <a:t>.</a:t>
            </a:r>
          </a:p>
        </p:txBody>
      </p:sp>
      <p:sp>
        <p:nvSpPr>
          <p:cNvPr id="50" name="CuadroTexto 49">
            <a:extLst>
              <a:ext uri="{FF2B5EF4-FFF2-40B4-BE49-F238E27FC236}">
                <a16:creationId xmlns:a16="http://schemas.microsoft.com/office/drawing/2014/main" id="{DEE462CC-D7DC-4655-9518-841C0CC12DAB}"/>
              </a:ext>
            </a:extLst>
          </p:cNvPr>
          <p:cNvSpPr txBox="1"/>
          <p:nvPr/>
        </p:nvSpPr>
        <p:spPr>
          <a:xfrm>
            <a:off x="9933625" y="5100160"/>
            <a:ext cx="198644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spcAft>
                <a:spcPts val="0"/>
              </a:spcAft>
            </a:pPr>
            <a:r>
              <a:rPr lang="ca-ES" sz="1000" b="1" dirty="0">
                <a:solidFill>
                  <a:srgbClr val="00B050"/>
                </a:solidFill>
              </a:rPr>
              <a:t>KMeans, DBSCAN, AGLOMERATIU</a:t>
            </a:r>
          </a:p>
        </p:txBody>
      </p:sp>
      <p:pic>
        <p:nvPicPr>
          <p:cNvPr id="4" name="d13">
            <a:hlinkClick r:id="" action="ppaction://media"/>
            <a:extLst>
              <a:ext uri="{FF2B5EF4-FFF2-40B4-BE49-F238E27FC236}">
                <a16:creationId xmlns:a16="http://schemas.microsoft.com/office/drawing/2014/main" id="{7963006F-E305-4611-808A-3E42318D11D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28295" y="289018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1886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5601"/>
    </mc:Choice>
    <mc:Fallback>
      <p:transition spd="slow" advTm="756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438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41" objId="4"/>
        <p14:stopEvt time="74563" objId="4"/>
      </p14:showEvtLst>
    </p:ext>
  </p:extLs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4444CBA4-4F9D-4C84-9F42-8438172A8659}"/>
              </a:ext>
            </a:extLst>
          </p:cNvPr>
          <p:cNvSpPr/>
          <p:nvPr/>
        </p:nvSpPr>
        <p:spPr>
          <a:xfrm>
            <a:off x="11696695" y="6356350"/>
            <a:ext cx="427567" cy="385233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Marcador de número de diapositiva 9">
            <a:extLst>
              <a:ext uri="{FF2B5EF4-FFF2-40B4-BE49-F238E27FC236}">
                <a16:creationId xmlns:a16="http://schemas.microsoft.com/office/drawing/2014/main" id="{0DCA7064-E168-486F-BCA1-9A94A602C90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00928" y="6356350"/>
            <a:ext cx="419100" cy="365125"/>
          </a:xfrm>
        </p:spPr>
        <p:txBody>
          <a:bodyPr/>
          <a:lstStyle/>
          <a:p>
            <a:pPr algn="ctr"/>
            <a:fld id="{85180AE1-0DB9-4ACB-A7E4-A4263CF44EAB}" type="slidenum">
              <a:rPr lang="en-US" smtClean="0">
                <a:solidFill>
                  <a:schemeClr val="bg1"/>
                </a:solidFill>
                <a:latin typeface="Arial Black" panose="020B0A04020102020204" pitchFamily="34" charset="0"/>
              </a:rPr>
              <a:pPr algn="ctr"/>
              <a:t>14</a:t>
            </a:fld>
            <a:endParaRPr lang="en-US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pic>
        <p:nvPicPr>
          <p:cNvPr id="3" name="Imagen 2" descr="Imagen que contiene texto&#10;&#10;Descripción generada automáticamente">
            <a:extLst>
              <a:ext uri="{FF2B5EF4-FFF2-40B4-BE49-F238E27FC236}">
                <a16:creationId xmlns:a16="http://schemas.microsoft.com/office/drawing/2014/main" id="{F8EB7615-5F03-4A80-B559-901D98799A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388" y="873050"/>
            <a:ext cx="5287053" cy="1190225"/>
          </a:xfrm>
          <a:prstGeom prst="rect">
            <a:avLst/>
          </a:prstGeom>
        </p:spPr>
      </p:pic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8DD5AC0C-0C80-4354-8CCB-9A7FD9A1D6AB}"/>
              </a:ext>
            </a:extLst>
          </p:cNvPr>
          <p:cNvSpPr/>
          <p:nvPr/>
        </p:nvSpPr>
        <p:spPr>
          <a:xfrm>
            <a:off x="3894323" y="1123273"/>
            <a:ext cx="1624568" cy="90511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A8BC8B3D-7273-489F-95E5-D9D54AA146A4}"/>
              </a:ext>
            </a:extLst>
          </p:cNvPr>
          <p:cNvSpPr txBox="1"/>
          <p:nvPr/>
        </p:nvSpPr>
        <p:spPr>
          <a:xfrm>
            <a:off x="2951947" y="147431"/>
            <a:ext cx="53729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chemeClr val="accent1">
                    <a:lumMod val="75000"/>
                  </a:schemeClr>
                </a:solidFill>
              </a:rPr>
              <a:t>O</a:t>
            </a:r>
            <a:r>
              <a:rPr lang="fr-FR" sz="2000" b="1" dirty="0">
                <a:solidFill>
                  <a:schemeClr val="accent1">
                    <a:lumMod val="75000"/>
                  </a:schemeClr>
                </a:solidFill>
              </a:rPr>
              <a:t>PTIMITZACIÓ DE PARÀMETRES</a:t>
            </a:r>
            <a:endParaRPr lang="fr-FR" sz="2000" i="0" u="none" strike="noStrike" baseline="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AA12AE7B-1D34-4F1A-A890-6FBFC0BCD730}"/>
              </a:ext>
            </a:extLst>
          </p:cNvPr>
          <p:cNvSpPr txBox="1"/>
          <p:nvPr/>
        </p:nvSpPr>
        <p:spPr>
          <a:xfrm rot="21216150">
            <a:off x="7005640" y="705988"/>
            <a:ext cx="12958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2400" dirty="0">
                <a:latin typeface="Ink Free" panose="03080402000500000000" pitchFamily="66" charset="0"/>
              </a:rPr>
              <a:t>Objectiu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3384EF00-9901-45AF-A998-ACD5446E3DF6}"/>
              </a:ext>
            </a:extLst>
          </p:cNvPr>
          <p:cNvSpPr txBox="1"/>
          <p:nvPr/>
        </p:nvSpPr>
        <p:spPr>
          <a:xfrm>
            <a:off x="8324848" y="883339"/>
            <a:ext cx="365760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Aft>
                <a:spcPts val="0"/>
              </a:spcAft>
            </a:pPr>
            <a:r>
              <a:rPr lang="ca-ES" sz="1400" b="1" dirty="0">
                <a:solidFill>
                  <a:schemeClr val="accent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OBTENIR L’AGRUPACIÓ ÒPTIMA</a:t>
            </a:r>
          </a:p>
          <a:p>
            <a:pPr algn="just">
              <a:spcAft>
                <a:spcPts val="0"/>
              </a:spcAft>
            </a:pPr>
            <a:endParaRPr lang="ca-ES" sz="1400" b="1" dirty="0">
              <a:solidFill>
                <a:schemeClr val="accent2"/>
              </a:solidFill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indent="-228600" algn="just">
              <a:spcAft>
                <a:spcPts val="0"/>
              </a:spcAft>
              <a:buFont typeface="+mj-lt"/>
              <a:buAutoNum type="arabicPeriod"/>
            </a:pPr>
            <a:r>
              <a:rPr lang="ca-ES" sz="1200" b="1" dirty="0">
                <a:solidFill>
                  <a:schemeClr val="accent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Màxima compactació interior en els grups.</a:t>
            </a:r>
          </a:p>
          <a:p>
            <a:pPr marL="228600" indent="-228600" algn="just">
              <a:spcAft>
                <a:spcPts val="0"/>
              </a:spcAft>
              <a:buFont typeface="+mj-lt"/>
              <a:buAutoNum type="arabicPeriod"/>
            </a:pPr>
            <a:endParaRPr lang="ca-ES" sz="1200" b="1" dirty="0">
              <a:solidFill>
                <a:schemeClr val="accent1"/>
              </a:solidFill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indent="-228600" algn="just">
              <a:spcAft>
                <a:spcPts val="0"/>
              </a:spcAft>
              <a:buFont typeface="+mj-lt"/>
              <a:buAutoNum type="arabicPeriod"/>
            </a:pPr>
            <a:r>
              <a:rPr lang="ca-ES" sz="1200" b="1" dirty="0">
                <a:solidFill>
                  <a:schemeClr val="accent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Grups el màxim de separats.</a:t>
            </a:r>
          </a:p>
          <a:p>
            <a:pPr algn="just">
              <a:spcAft>
                <a:spcPts val="0"/>
              </a:spcAft>
            </a:pPr>
            <a:endParaRPr lang="ca-ES" sz="1400" b="1" dirty="0">
              <a:solidFill>
                <a:schemeClr val="accent2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Globo: flecha hacia abajo 1">
            <a:extLst>
              <a:ext uri="{FF2B5EF4-FFF2-40B4-BE49-F238E27FC236}">
                <a16:creationId xmlns:a16="http://schemas.microsoft.com/office/drawing/2014/main" id="{CF650467-71B4-4EF7-BABD-475411A946DC}"/>
              </a:ext>
            </a:extLst>
          </p:cNvPr>
          <p:cNvSpPr/>
          <p:nvPr/>
        </p:nvSpPr>
        <p:spPr>
          <a:xfrm>
            <a:off x="8229630" y="873050"/>
            <a:ext cx="3781425" cy="1551063"/>
          </a:xfrm>
          <a:prstGeom prst="downArrowCallout">
            <a:avLst>
              <a:gd name="adj1" fmla="val 26065"/>
              <a:gd name="adj2" fmla="val 23935"/>
              <a:gd name="adj3" fmla="val 10626"/>
              <a:gd name="adj4" fmla="val 78286"/>
            </a:avLst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63ABAC1D-D7A3-42E6-953E-EBEB726E6862}"/>
              </a:ext>
            </a:extLst>
          </p:cNvPr>
          <p:cNvSpPr txBox="1"/>
          <p:nvPr/>
        </p:nvSpPr>
        <p:spPr>
          <a:xfrm>
            <a:off x="8074567" y="2630838"/>
            <a:ext cx="4091549" cy="948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000"/>
              </a:lnSpc>
              <a:spcAft>
                <a:spcPts val="0"/>
              </a:spcAft>
            </a:pPr>
            <a:r>
              <a:rPr lang="ca-ES" sz="1400" b="1" dirty="0">
                <a:solidFill>
                  <a:schemeClr val="accent2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IDENTIFICACIÓ</a:t>
            </a:r>
          </a:p>
          <a:p>
            <a:pPr algn="ctr">
              <a:lnSpc>
                <a:spcPts val="1000"/>
              </a:lnSpc>
              <a:spcAft>
                <a:spcPts val="0"/>
              </a:spcAft>
            </a:pPr>
            <a:endParaRPr lang="ca-ES" sz="1400" b="1" dirty="0">
              <a:solidFill>
                <a:schemeClr val="accent2"/>
              </a:solidFill>
              <a:latin typeface="Arial" panose="020B060402020202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ts val="1000"/>
              </a:lnSpc>
              <a:spcAft>
                <a:spcPts val="0"/>
              </a:spcAft>
            </a:pPr>
            <a:r>
              <a:rPr lang="ca-ES" sz="800" b="1" dirty="0">
                <a:solidFill>
                  <a:schemeClr val="accent2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ca-ES" sz="1400" b="1" dirty="0">
                <a:solidFill>
                  <a:schemeClr val="accent2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 </a:t>
            </a:r>
          </a:p>
          <a:p>
            <a:pPr algn="ctr">
              <a:lnSpc>
                <a:spcPts val="1000"/>
              </a:lnSpc>
              <a:spcAft>
                <a:spcPts val="0"/>
              </a:spcAft>
            </a:pPr>
            <a:r>
              <a:rPr lang="ca-ES" sz="1400" b="1" dirty="0">
                <a:solidFill>
                  <a:schemeClr val="accent1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COMUNITATS D’USUARIS </a:t>
            </a:r>
          </a:p>
          <a:p>
            <a:pPr algn="ctr">
              <a:lnSpc>
                <a:spcPts val="1000"/>
              </a:lnSpc>
              <a:spcAft>
                <a:spcPts val="0"/>
              </a:spcAft>
            </a:pPr>
            <a:endParaRPr lang="ca-ES" sz="1400" b="1" dirty="0">
              <a:solidFill>
                <a:schemeClr val="accent1"/>
              </a:solidFill>
              <a:latin typeface="Arial" panose="020B0604020202020204" pitchFamily="34" charset="0"/>
              <a:cs typeface="Times New Roman" panose="02020603050405020304" pitchFamily="18" charset="0"/>
            </a:endParaRPr>
          </a:p>
          <a:p>
            <a:pPr algn="ctr">
              <a:spcAft>
                <a:spcPts val="0"/>
              </a:spcAft>
            </a:pPr>
            <a:r>
              <a:rPr lang="ca-ES" sz="1400" b="1" dirty="0">
                <a:solidFill>
                  <a:schemeClr val="accent1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TEMÀTIQUES PRINCIPALS</a:t>
            </a:r>
            <a:endParaRPr lang="ca-ES" sz="1400" dirty="0">
              <a:solidFill>
                <a:schemeClr val="accent1"/>
              </a:solidFill>
            </a:endParaRPr>
          </a:p>
        </p:txBody>
      </p:sp>
      <p:sp>
        <p:nvSpPr>
          <p:cNvPr id="4" name="Flecha: pentágono 3">
            <a:extLst>
              <a:ext uri="{FF2B5EF4-FFF2-40B4-BE49-F238E27FC236}">
                <a16:creationId xmlns:a16="http://schemas.microsoft.com/office/drawing/2014/main" id="{75E94A84-5CC5-4809-9A94-F205CFE3C2BB}"/>
              </a:ext>
            </a:extLst>
          </p:cNvPr>
          <p:cNvSpPr/>
          <p:nvPr/>
        </p:nvSpPr>
        <p:spPr>
          <a:xfrm>
            <a:off x="133349" y="2214563"/>
            <a:ext cx="8281989" cy="4462462"/>
          </a:xfrm>
          <a:prstGeom prst="homePlate">
            <a:avLst>
              <a:gd name="adj" fmla="val 8140"/>
            </a:avLst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387B1746-BC85-4246-BC4C-C028C7F62B74}"/>
              </a:ext>
            </a:extLst>
          </p:cNvPr>
          <p:cNvSpPr txBox="1"/>
          <p:nvPr/>
        </p:nvSpPr>
        <p:spPr>
          <a:xfrm>
            <a:off x="4257018" y="4499496"/>
            <a:ext cx="28085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0"/>
              </a:spcAft>
            </a:pPr>
            <a:r>
              <a:rPr lang="ca-ES" sz="1400" b="1" dirty="0">
                <a:solidFill>
                  <a:schemeClr val="accent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JERÀRQUIC AGLOMERATIU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63C889FA-8BA1-4E1B-8203-17B7F7612BA0}"/>
              </a:ext>
            </a:extLst>
          </p:cNvPr>
          <p:cNvSpPr txBox="1"/>
          <p:nvPr/>
        </p:nvSpPr>
        <p:spPr>
          <a:xfrm>
            <a:off x="5484875" y="2202510"/>
            <a:ext cx="9541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spcAft>
                <a:spcPts val="0"/>
              </a:spcAft>
            </a:pPr>
            <a:r>
              <a:rPr lang="ca-ES" sz="1400" b="1" dirty="0">
                <a:solidFill>
                  <a:schemeClr val="accent2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DBSCAN</a:t>
            </a:r>
            <a:endParaRPr lang="ca-ES" sz="1400" b="1" dirty="0">
              <a:solidFill>
                <a:schemeClr val="accent2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6055CF4D-92EC-4278-9EAB-2E7CA4B28251}"/>
              </a:ext>
            </a:extLst>
          </p:cNvPr>
          <p:cNvSpPr txBox="1"/>
          <p:nvPr/>
        </p:nvSpPr>
        <p:spPr>
          <a:xfrm>
            <a:off x="266700" y="2270224"/>
            <a:ext cx="8707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spcAft>
                <a:spcPts val="0"/>
              </a:spcAft>
            </a:pPr>
            <a:r>
              <a:rPr lang="ca-ES" sz="1400" b="1" dirty="0">
                <a:solidFill>
                  <a:schemeClr val="accent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KMeans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20549281-81BC-40D0-A358-27FB0A235F39}"/>
              </a:ext>
            </a:extLst>
          </p:cNvPr>
          <p:cNvSpPr txBox="1"/>
          <p:nvPr/>
        </p:nvSpPr>
        <p:spPr>
          <a:xfrm>
            <a:off x="1112046" y="2276178"/>
            <a:ext cx="204296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Aft>
                <a:spcPts val="0"/>
              </a:spcAft>
            </a:pPr>
            <a:r>
              <a:rPr lang="ca-ES" sz="1000" dirty="0">
                <a:solidFill>
                  <a:schemeClr val="accent5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Cerca del </a:t>
            </a:r>
            <a:r>
              <a:rPr lang="ca-ES" sz="1000" b="1" dirty="0">
                <a:solidFill>
                  <a:schemeClr val="accent2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k</a:t>
            </a:r>
            <a:r>
              <a:rPr lang="ca-ES" sz="1000" dirty="0">
                <a:solidFill>
                  <a:schemeClr val="accent5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 (#clústers) </a:t>
            </a:r>
            <a:r>
              <a:rPr lang="ca-ES" sz="1000" b="1" dirty="0">
                <a:solidFill>
                  <a:schemeClr val="accent2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òptim</a:t>
            </a:r>
            <a:r>
              <a:rPr lang="ca-ES" sz="1000" dirty="0">
                <a:solidFill>
                  <a:schemeClr val="accent5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 mitjançant coeficients de qualitat de clúster.</a:t>
            </a:r>
            <a:endParaRPr lang="ca-ES" sz="1000" dirty="0">
              <a:solidFill>
                <a:schemeClr val="accent5"/>
              </a:solidFill>
            </a:endParaRPr>
          </a:p>
        </p:txBody>
      </p:sp>
      <p:pic>
        <p:nvPicPr>
          <p:cNvPr id="23" name="Imagen 22" descr="Imagen que contiene texto, mapa&#10;&#10;Descripción generada automáticamente">
            <a:extLst>
              <a:ext uri="{FF2B5EF4-FFF2-40B4-BE49-F238E27FC236}">
                <a16:creationId xmlns:a16="http://schemas.microsoft.com/office/drawing/2014/main" id="{17C87847-8A57-4828-A05F-441AC2A058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43" y="2784951"/>
            <a:ext cx="3328736" cy="3834924"/>
          </a:xfrm>
          <a:prstGeom prst="rect">
            <a:avLst/>
          </a:prstGeom>
        </p:spPr>
      </p:pic>
      <p:pic>
        <p:nvPicPr>
          <p:cNvPr id="27" name="Imagen 26" descr="Captura de pantalla de un celular&#10;&#10;Descripción generada automáticamente">
            <a:extLst>
              <a:ext uri="{FF2B5EF4-FFF2-40B4-BE49-F238E27FC236}">
                <a16:creationId xmlns:a16="http://schemas.microsoft.com/office/drawing/2014/main" id="{5A2B19A8-4C7E-49D5-B3B8-22C62860814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3044" y="2469817"/>
            <a:ext cx="2522522" cy="1615140"/>
          </a:xfrm>
          <a:prstGeom prst="rect">
            <a:avLst/>
          </a:prstGeom>
        </p:spPr>
      </p:pic>
      <p:pic>
        <p:nvPicPr>
          <p:cNvPr id="29" name="Imagen 28">
            <a:extLst>
              <a:ext uri="{FF2B5EF4-FFF2-40B4-BE49-F238E27FC236}">
                <a16:creationId xmlns:a16="http://schemas.microsoft.com/office/drawing/2014/main" id="{87D8B574-1A2E-4331-9C12-B50EC96B366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4050" y="4773146"/>
            <a:ext cx="3240202" cy="1903879"/>
          </a:xfrm>
          <a:prstGeom prst="rect">
            <a:avLst/>
          </a:prstGeom>
        </p:spPr>
      </p:pic>
      <p:sp>
        <p:nvSpPr>
          <p:cNvPr id="30" name="CuadroTexto 29">
            <a:extLst>
              <a:ext uri="{FF2B5EF4-FFF2-40B4-BE49-F238E27FC236}">
                <a16:creationId xmlns:a16="http://schemas.microsoft.com/office/drawing/2014/main" id="{03FEBDA1-2760-4B65-BC98-F2DD17FA1A3D}"/>
              </a:ext>
            </a:extLst>
          </p:cNvPr>
          <p:cNvSpPr txBox="1"/>
          <p:nvPr/>
        </p:nvSpPr>
        <p:spPr>
          <a:xfrm>
            <a:off x="4334672" y="4060824"/>
            <a:ext cx="33287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Aft>
                <a:spcPts val="0"/>
              </a:spcAft>
            </a:pPr>
            <a:r>
              <a:rPr lang="ca-ES" sz="1000" dirty="0">
                <a:solidFill>
                  <a:schemeClr val="accent5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Cerca de paràmetres òptims: </a:t>
            </a:r>
            <a:r>
              <a:rPr lang="ca-ES" sz="1000" b="1" dirty="0">
                <a:solidFill>
                  <a:schemeClr val="accent2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eps</a:t>
            </a:r>
            <a:r>
              <a:rPr lang="ca-ES" sz="1000" dirty="0">
                <a:solidFill>
                  <a:schemeClr val="accent5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 i </a:t>
            </a:r>
            <a:r>
              <a:rPr lang="ca-ES" sz="1000" b="1" dirty="0">
                <a:solidFill>
                  <a:schemeClr val="accent2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min_samples</a:t>
            </a:r>
            <a:r>
              <a:rPr lang="ca-ES" sz="1000" dirty="0">
                <a:solidFill>
                  <a:schemeClr val="accent5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.</a:t>
            </a:r>
          </a:p>
          <a:p>
            <a:pPr algn="just">
              <a:spcAft>
                <a:spcPts val="0"/>
              </a:spcAft>
            </a:pPr>
            <a:r>
              <a:rPr lang="ca-ES" sz="1000" dirty="0">
                <a:solidFill>
                  <a:schemeClr val="accent5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Estudi de densitat de veïns a partir de l’algorisme K-NN.</a:t>
            </a:r>
            <a:endParaRPr lang="ca-ES" sz="1000" dirty="0">
              <a:solidFill>
                <a:schemeClr val="accent5"/>
              </a:solidFill>
            </a:endParaRP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20B08396-6998-4166-A190-CDEE809DF724}"/>
              </a:ext>
            </a:extLst>
          </p:cNvPr>
          <p:cNvSpPr txBox="1"/>
          <p:nvPr/>
        </p:nvSpPr>
        <p:spPr>
          <a:xfrm>
            <a:off x="7107878" y="4703780"/>
            <a:ext cx="11482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0"/>
              </a:spcAft>
            </a:pPr>
            <a:r>
              <a:rPr lang="ca-ES" sz="1000" dirty="0">
                <a:solidFill>
                  <a:schemeClr val="accent5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Anàlisi visual per dendrograma:</a:t>
            </a:r>
          </a:p>
          <a:p>
            <a:pPr>
              <a:spcAft>
                <a:spcPts val="0"/>
              </a:spcAft>
            </a:pPr>
            <a:endParaRPr lang="ca-ES" sz="1000" dirty="0">
              <a:solidFill>
                <a:schemeClr val="accent5"/>
              </a:solidFill>
              <a:latin typeface="Arial" panose="020B060402020202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ca-ES" sz="1000" dirty="0">
                <a:solidFill>
                  <a:schemeClr val="accent5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Distància entre clústers.</a:t>
            </a:r>
          </a:p>
          <a:p>
            <a:pPr algn="just">
              <a:spcAft>
                <a:spcPts val="0"/>
              </a:spcAft>
            </a:pPr>
            <a:endParaRPr lang="ca-ES" sz="1000" dirty="0">
              <a:solidFill>
                <a:schemeClr val="accent5"/>
              </a:solidFill>
              <a:latin typeface="Arial" panose="020B060402020202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ca-ES" sz="1000" dirty="0">
                <a:solidFill>
                  <a:schemeClr val="accent5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Tall del dendrograma.</a:t>
            </a:r>
            <a:endParaRPr lang="ca-ES" sz="1000" dirty="0">
              <a:solidFill>
                <a:schemeClr val="accent5"/>
              </a:solidFill>
            </a:endParaRPr>
          </a:p>
        </p:txBody>
      </p:sp>
      <p:sp>
        <p:nvSpPr>
          <p:cNvPr id="35" name="Globo: flecha hacia arriba 34">
            <a:extLst>
              <a:ext uri="{FF2B5EF4-FFF2-40B4-BE49-F238E27FC236}">
                <a16:creationId xmlns:a16="http://schemas.microsoft.com/office/drawing/2014/main" id="{5CE4D888-2A72-4F3D-9C64-771344084C11}"/>
              </a:ext>
            </a:extLst>
          </p:cNvPr>
          <p:cNvSpPr/>
          <p:nvPr/>
        </p:nvSpPr>
        <p:spPr>
          <a:xfrm>
            <a:off x="8753476" y="3881439"/>
            <a:ext cx="2795582" cy="1885950"/>
          </a:xfrm>
          <a:prstGeom prst="upArrowCallout">
            <a:avLst>
              <a:gd name="adj1" fmla="val 19472"/>
              <a:gd name="adj2" fmla="val 25000"/>
              <a:gd name="adj3" fmla="val 12668"/>
              <a:gd name="adj4" fmla="val 79435"/>
            </a:avLst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4D62AF83-CB05-420F-BD8E-24EDEEDE59E5}"/>
              </a:ext>
            </a:extLst>
          </p:cNvPr>
          <p:cNvSpPr txBox="1"/>
          <p:nvPr/>
        </p:nvSpPr>
        <p:spPr>
          <a:xfrm>
            <a:off x="8904684" y="4651367"/>
            <a:ext cx="2495847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ca-ES" sz="1400" dirty="0">
                <a:solidFill>
                  <a:srgbClr val="00B050"/>
                </a:solidFill>
              </a:rPr>
              <a:t>El nombre de clústers </a:t>
            </a:r>
          </a:p>
          <a:p>
            <a:pPr algn="ctr"/>
            <a:r>
              <a:rPr lang="ca-ES" sz="1400" dirty="0">
                <a:solidFill>
                  <a:srgbClr val="00B050"/>
                </a:solidFill>
              </a:rPr>
              <a:t>ÒPTIM aproximat</a:t>
            </a:r>
          </a:p>
          <a:p>
            <a:pPr algn="ctr"/>
            <a:r>
              <a:rPr lang="ca-ES" sz="1400" b="1" dirty="0">
                <a:solidFill>
                  <a:schemeClr val="accent2"/>
                </a:solidFill>
              </a:rPr>
              <a:t>K=15</a:t>
            </a:r>
          </a:p>
        </p:txBody>
      </p:sp>
      <p:cxnSp>
        <p:nvCxnSpPr>
          <p:cNvPr id="39" name="Conector recto 38">
            <a:extLst>
              <a:ext uri="{FF2B5EF4-FFF2-40B4-BE49-F238E27FC236}">
                <a16:creationId xmlns:a16="http://schemas.microsoft.com/office/drawing/2014/main" id="{F038FC5E-2421-47F0-A7C3-96020FD1216C}"/>
              </a:ext>
            </a:extLst>
          </p:cNvPr>
          <p:cNvCxnSpPr/>
          <p:nvPr/>
        </p:nvCxnSpPr>
        <p:spPr>
          <a:xfrm>
            <a:off x="3894050" y="6248400"/>
            <a:ext cx="376935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ector recto de flecha 40">
            <a:extLst>
              <a:ext uri="{FF2B5EF4-FFF2-40B4-BE49-F238E27FC236}">
                <a16:creationId xmlns:a16="http://schemas.microsoft.com/office/drawing/2014/main" id="{75B3B843-6CBC-41CA-A686-BE6E1807EEF8}"/>
              </a:ext>
            </a:extLst>
          </p:cNvPr>
          <p:cNvCxnSpPr>
            <a:cxnSpLocks/>
          </p:cNvCxnSpPr>
          <p:nvPr/>
        </p:nvCxnSpPr>
        <p:spPr>
          <a:xfrm flipV="1">
            <a:off x="7296692" y="5994956"/>
            <a:ext cx="85685" cy="1772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ector recto de flecha 43">
            <a:extLst>
              <a:ext uri="{FF2B5EF4-FFF2-40B4-BE49-F238E27FC236}">
                <a16:creationId xmlns:a16="http://schemas.microsoft.com/office/drawing/2014/main" id="{CA113A0C-A654-4E51-BB83-9A648AAC3B9F}"/>
              </a:ext>
            </a:extLst>
          </p:cNvPr>
          <p:cNvCxnSpPr/>
          <p:nvPr/>
        </p:nvCxnSpPr>
        <p:spPr>
          <a:xfrm flipV="1">
            <a:off x="6934201" y="5063561"/>
            <a:ext cx="0" cy="47522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d14">
            <a:hlinkClick r:id="" action="ppaction://media"/>
            <a:extLst>
              <a:ext uri="{FF2B5EF4-FFF2-40B4-BE49-F238E27FC236}">
                <a16:creationId xmlns:a16="http://schemas.microsoft.com/office/drawing/2014/main" id="{7E44AED9-1FC1-4988-BF70-F81FC57EE4C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329373" y="283873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7885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3142"/>
    </mc:Choice>
    <mc:Fallback>
      <p:transition spd="slow" advTm="731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321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0" objId="6"/>
        <p14:stopEvt time="73142" objId="6"/>
      </p14:showEvtLst>
    </p:ext>
  </p:extLs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Imagen 47" descr="Imagen que contiene texto&#10;&#10;Descripción generada automáticamente">
            <a:extLst>
              <a:ext uri="{FF2B5EF4-FFF2-40B4-BE49-F238E27FC236}">
                <a16:creationId xmlns:a16="http://schemas.microsoft.com/office/drawing/2014/main" id="{983B1739-1307-436C-87E2-E6D87C00A4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8871" y="4780607"/>
            <a:ext cx="2801977" cy="1758305"/>
          </a:xfrm>
          <a:prstGeom prst="rect">
            <a:avLst/>
          </a:prstGeom>
        </p:spPr>
      </p:pic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4444CBA4-4F9D-4C84-9F42-8438172A8659}"/>
              </a:ext>
            </a:extLst>
          </p:cNvPr>
          <p:cNvSpPr/>
          <p:nvPr/>
        </p:nvSpPr>
        <p:spPr>
          <a:xfrm>
            <a:off x="11696695" y="6356350"/>
            <a:ext cx="427567" cy="385233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Marcador de número de diapositiva 9">
            <a:extLst>
              <a:ext uri="{FF2B5EF4-FFF2-40B4-BE49-F238E27FC236}">
                <a16:creationId xmlns:a16="http://schemas.microsoft.com/office/drawing/2014/main" id="{0DCA7064-E168-486F-BCA1-9A94A602C90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00928" y="6356350"/>
            <a:ext cx="419100" cy="365125"/>
          </a:xfrm>
        </p:spPr>
        <p:txBody>
          <a:bodyPr/>
          <a:lstStyle/>
          <a:p>
            <a:pPr algn="ctr"/>
            <a:fld id="{85180AE1-0DB9-4ACB-A7E4-A4263CF44EAB}" type="slidenum">
              <a:rPr lang="en-US" smtClean="0">
                <a:solidFill>
                  <a:schemeClr val="bg1"/>
                </a:solidFill>
                <a:latin typeface="Arial Black" panose="020B0A04020102020204" pitchFamily="34" charset="0"/>
              </a:rPr>
              <a:pPr algn="ctr"/>
              <a:t>15</a:t>
            </a:fld>
            <a:endParaRPr lang="en-US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pic>
        <p:nvPicPr>
          <p:cNvPr id="3" name="Imagen 2" descr="Imagen que contiene texto&#10;&#10;Descripción generada automáticamente">
            <a:extLst>
              <a:ext uri="{FF2B5EF4-FFF2-40B4-BE49-F238E27FC236}">
                <a16:creationId xmlns:a16="http://schemas.microsoft.com/office/drawing/2014/main" id="{F8EB7615-5F03-4A80-B559-901D98799A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8695" y="716417"/>
            <a:ext cx="4791406" cy="1078645"/>
          </a:xfrm>
          <a:prstGeom prst="rect">
            <a:avLst/>
          </a:prstGeom>
        </p:spPr>
      </p:pic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8DD5AC0C-0C80-4354-8CCB-9A7FD9A1D6AB}"/>
              </a:ext>
            </a:extLst>
          </p:cNvPr>
          <p:cNvSpPr/>
          <p:nvPr/>
        </p:nvSpPr>
        <p:spPr>
          <a:xfrm>
            <a:off x="6908799" y="922867"/>
            <a:ext cx="1416057" cy="84666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A8BC8B3D-7273-489F-95E5-D9D54AA146A4}"/>
              </a:ext>
            </a:extLst>
          </p:cNvPr>
          <p:cNvSpPr txBox="1"/>
          <p:nvPr/>
        </p:nvSpPr>
        <p:spPr>
          <a:xfrm>
            <a:off x="2951947" y="147431"/>
            <a:ext cx="53729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chemeClr val="accent1">
                    <a:lumMod val="75000"/>
                  </a:schemeClr>
                </a:solidFill>
              </a:rPr>
              <a:t>V</a:t>
            </a:r>
            <a:r>
              <a:rPr lang="fr-FR" sz="2000" b="1" dirty="0">
                <a:solidFill>
                  <a:schemeClr val="accent1">
                    <a:lumMod val="75000"/>
                  </a:schemeClr>
                </a:solidFill>
              </a:rPr>
              <a:t>ISUALITZACIÓ DE RESULTATS</a:t>
            </a:r>
            <a:endParaRPr lang="fr-FR" sz="2000" i="0" u="none" strike="noStrike" baseline="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20" name="Imagen 19" descr="Imagen que contiene mapa, texto&#10;&#10;Descripción generada automáticamente">
            <a:extLst>
              <a:ext uri="{FF2B5EF4-FFF2-40B4-BE49-F238E27FC236}">
                <a16:creationId xmlns:a16="http://schemas.microsoft.com/office/drawing/2014/main" id="{46DA20D9-0920-4CCC-AAD2-735DED57391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45" y="1989671"/>
            <a:ext cx="2995947" cy="1987965"/>
          </a:xfrm>
          <a:prstGeom prst="rect">
            <a:avLst/>
          </a:prstGeom>
        </p:spPr>
      </p:pic>
      <p:pic>
        <p:nvPicPr>
          <p:cNvPr id="22" name="Imagen 21" descr="Una captura de pantalla de un celular&#10;&#10;Descripción generada automáticamente">
            <a:extLst>
              <a:ext uri="{FF2B5EF4-FFF2-40B4-BE49-F238E27FC236}">
                <a16:creationId xmlns:a16="http://schemas.microsoft.com/office/drawing/2014/main" id="{C19FF322-1E40-4D70-AE8A-0F1F7F40999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9598" y="1988473"/>
            <a:ext cx="2974025" cy="1973418"/>
          </a:xfrm>
          <a:prstGeom prst="rect">
            <a:avLst/>
          </a:prstGeom>
        </p:spPr>
      </p:pic>
      <p:pic>
        <p:nvPicPr>
          <p:cNvPr id="25" name="Imagen 24" descr="Imagen que contiene mapa&#10;&#10;Descripción generada automáticamente">
            <a:extLst>
              <a:ext uri="{FF2B5EF4-FFF2-40B4-BE49-F238E27FC236}">
                <a16:creationId xmlns:a16="http://schemas.microsoft.com/office/drawing/2014/main" id="{C3168B26-1CD2-4B9D-9E86-D3E9FD5DCF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988473"/>
            <a:ext cx="2995947" cy="1987965"/>
          </a:xfrm>
          <a:prstGeom prst="rect">
            <a:avLst/>
          </a:prstGeom>
        </p:spPr>
      </p:pic>
      <p:pic>
        <p:nvPicPr>
          <p:cNvPr id="28" name="Imagen 27" descr="Imagen que contiene mapa&#10;&#10;Descripción generada automáticamente">
            <a:extLst>
              <a:ext uri="{FF2B5EF4-FFF2-40B4-BE49-F238E27FC236}">
                <a16:creationId xmlns:a16="http://schemas.microsoft.com/office/drawing/2014/main" id="{F8F98093-E332-4F15-81D6-72A012A8D59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4441" y="1977613"/>
            <a:ext cx="3012314" cy="1998825"/>
          </a:xfrm>
          <a:prstGeom prst="rect">
            <a:avLst/>
          </a:prstGeom>
        </p:spPr>
      </p:pic>
      <p:pic>
        <p:nvPicPr>
          <p:cNvPr id="33" name="Imagen 32" descr="Captura de pantalla de un celular&#10;&#10;Descripción generada automáticamente">
            <a:extLst>
              <a:ext uri="{FF2B5EF4-FFF2-40B4-BE49-F238E27FC236}">
                <a16:creationId xmlns:a16="http://schemas.microsoft.com/office/drawing/2014/main" id="{182CEE91-2D2E-4368-A6EE-3FB484C9B33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297" y="4044672"/>
            <a:ext cx="2911352" cy="755930"/>
          </a:xfrm>
          <a:prstGeom prst="rect">
            <a:avLst/>
          </a:prstGeom>
        </p:spPr>
      </p:pic>
      <p:pic>
        <p:nvPicPr>
          <p:cNvPr id="37" name="Imagen 36" descr="Captura de pantalla de un celular&#10;&#10;Descripción generada automáticamente">
            <a:extLst>
              <a:ext uri="{FF2B5EF4-FFF2-40B4-BE49-F238E27FC236}">
                <a16:creationId xmlns:a16="http://schemas.microsoft.com/office/drawing/2014/main" id="{5028AB3F-2F5E-4525-98E2-1C5DA9C0C06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8144" y="4029116"/>
            <a:ext cx="2955480" cy="767388"/>
          </a:xfrm>
          <a:prstGeom prst="rect">
            <a:avLst/>
          </a:prstGeom>
        </p:spPr>
      </p:pic>
      <p:pic>
        <p:nvPicPr>
          <p:cNvPr id="40" name="Imagen 39" descr="Imagen que contiene captura de pantalla&#10;&#10;Descripción generada automáticamente">
            <a:extLst>
              <a:ext uri="{FF2B5EF4-FFF2-40B4-BE49-F238E27FC236}">
                <a16:creationId xmlns:a16="http://schemas.microsoft.com/office/drawing/2014/main" id="{7444E0EB-1D81-4C68-85BA-350FD73C88B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634" y="4029115"/>
            <a:ext cx="2955482" cy="767388"/>
          </a:xfrm>
          <a:prstGeom prst="rect">
            <a:avLst/>
          </a:prstGeom>
        </p:spPr>
      </p:pic>
      <p:pic>
        <p:nvPicPr>
          <p:cNvPr id="43" name="Imagen 42" descr="Imagen que contiene captura de pantalla, dibujo&#10;&#10;Descripción generada automáticamente">
            <a:extLst>
              <a:ext uri="{FF2B5EF4-FFF2-40B4-BE49-F238E27FC236}">
                <a16:creationId xmlns:a16="http://schemas.microsoft.com/office/drawing/2014/main" id="{82A5345E-23DF-4945-8B7C-44BA9121C61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1462" y="4057209"/>
            <a:ext cx="2739081" cy="711200"/>
          </a:xfrm>
          <a:prstGeom prst="rect">
            <a:avLst/>
          </a:prstGeom>
        </p:spPr>
      </p:pic>
      <p:pic>
        <p:nvPicPr>
          <p:cNvPr id="46" name="Imagen 45" descr="Una captura de pantalla de un celular con letras&#10;&#10;Descripción generada automáticamente">
            <a:extLst>
              <a:ext uri="{FF2B5EF4-FFF2-40B4-BE49-F238E27FC236}">
                <a16:creationId xmlns:a16="http://schemas.microsoft.com/office/drawing/2014/main" id="{60B85990-089E-419E-8B4C-ED258ADD7CC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71" y="4867638"/>
            <a:ext cx="2961643" cy="428262"/>
          </a:xfrm>
          <a:prstGeom prst="rect">
            <a:avLst/>
          </a:prstGeom>
        </p:spPr>
      </p:pic>
      <p:pic>
        <p:nvPicPr>
          <p:cNvPr id="50" name="Imagen 49" descr="Imagen que contiene texto&#10;&#10;Descripción generada automáticamente">
            <a:extLst>
              <a:ext uri="{FF2B5EF4-FFF2-40B4-BE49-F238E27FC236}">
                <a16:creationId xmlns:a16="http://schemas.microsoft.com/office/drawing/2014/main" id="{6F0D707E-2CE3-4995-9A6D-2D81CA0EC48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4912" y="4849180"/>
            <a:ext cx="2935696" cy="1689732"/>
          </a:xfrm>
          <a:prstGeom prst="rect">
            <a:avLst/>
          </a:prstGeom>
        </p:spPr>
      </p:pic>
      <p:pic>
        <p:nvPicPr>
          <p:cNvPr id="52" name="Imagen 51" descr="Imagen que contiene texto&#10;&#10;Descripción generada automáticamente">
            <a:extLst>
              <a:ext uri="{FF2B5EF4-FFF2-40B4-BE49-F238E27FC236}">
                <a16:creationId xmlns:a16="http://schemas.microsoft.com/office/drawing/2014/main" id="{829897A2-6AD8-4506-83F5-A3D81FE3D13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0580" y="4796503"/>
            <a:ext cx="2953308" cy="1108997"/>
          </a:xfrm>
          <a:prstGeom prst="rect">
            <a:avLst/>
          </a:prstGeom>
        </p:spPr>
      </p:pic>
      <p:sp>
        <p:nvSpPr>
          <p:cNvPr id="54" name="CuadroTexto 53">
            <a:extLst>
              <a:ext uri="{FF2B5EF4-FFF2-40B4-BE49-F238E27FC236}">
                <a16:creationId xmlns:a16="http://schemas.microsoft.com/office/drawing/2014/main" id="{25DFBFC1-15FA-425B-956B-F04775F9E6BF}"/>
              </a:ext>
            </a:extLst>
          </p:cNvPr>
          <p:cNvSpPr txBox="1"/>
          <p:nvPr/>
        </p:nvSpPr>
        <p:spPr>
          <a:xfrm rot="21216150">
            <a:off x="333077" y="1086462"/>
            <a:ext cx="16418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1600" dirty="0">
                <a:latin typeface="Ink Free" panose="03080402000500000000" pitchFamily="66" charset="0"/>
              </a:rPr>
              <a:t>Visualització 2D</a:t>
            </a:r>
          </a:p>
        </p:txBody>
      </p:sp>
      <p:sp>
        <p:nvSpPr>
          <p:cNvPr id="55" name="CuadroTexto 54">
            <a:extLst>
              <a:ext uri="{FF2B5EF4-FFF2-40B4-BE49-F238E27FC236}">
                <a16:creationId xmlns:a16="http://schemas.microsoft.com/office/drawing/2014/main" id="{E0CB448B-201A-4D7D-8EAE-23C200FF71D2}"/>
              </a:ext>
            </a:extLst>
          </p:cNvPr>
          <p:cNvSpPr txBox="1"/>
          <p:nvPr/>
        </p:nvSpPr>
        <p:spPr>
          <a:xfrm rot="21216150">
            <a:off x="649153" y="1373229"/>
            <a:ext cx="8783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1000" dirty="0">
                <a:latin typeface="Ink Free" panose="03080402000500000000" pitchFamily="66" charset="0"/>
              </a:rPr>
              <a:t>Histograma</a:t>
            </a:r>
          </a:p>
        </p:txBody>
      </p:sp>
      <p:sp>
        <p:nvSpPr>
          <p:cNvPr id="56" name="CuadroTexto 55">
            <a:extLst>
              <a:ext uri="{FF2B5EF4-FFF2-40B4-BE49-F238E27FC236}">
                <a16:creationId xmlns:a16="http://schemas.microsoft.com/office/drawing/2014/main" id="{D8A3326A-7584-4823-9EB2-9108314B6C60}"/>
              </a:ext>
            </a:extLst>
          </p:cNvPr>
          <p:cNvSpPr txBox="1"/>
          <p:nvPr/>
        </p:nvSpPr>
        <p:spPr>
          <a:xfrm rot="21216150">
            <a:off x="879412" y="1514700"/>
            <a:ext cx="20652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1000" dirty="0">
                <a:latin typeface="Ink Free" panose="03080402000500000000" pitchFamily="66" charset="0"/>
              </a:rPr>
              <a:t>Paraules significatives de clúster</a:t>
            </a:r>
          </a:p>
        </p:txBody>
      </p:sp>
      <p:cxnSp>
        <p:nvCxnSpPr>
          <p:cNvPr id="58" name="Conector recto de flecha 57">
            <a:extLst>
              <a:ext uri="{FF2B5EF4-FFF2-40B4-BE49-F238E27FC236}">
                <a16:creationId xmlns:a16="http://schemas.microsoft.com/office/drawing/2014/main" id="{43033252-A274-4702-8699-D9B4ADD26D02}"/>
              </a:ext>
            </a:extLst>
          </p:cNvPr>
          <p:cNvCxnSpPr>
            <a:cxnSpLocks/>
          </p:cNvCxnSpPr>
          <p:nvPr/>
        </p:nvCxnSpPr>
        <p:spPr>
          <a:xfrm>
            <a:off x="294792" y="1395447"/>
            <a:ext cx="343378" cy="562024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CuadroTexto 59">
            <a:extLst>
              <a:ext uri="{FF2B5EF4-FFF2-40B4-BE49-F238E27FC236}">
                <a16:creationId xmlns:a16="http://schemas.microsoft.com/office/drawing/2014/main" id="{8C552EC7-F167-40F1-8195-D253AE6423A0}"/>
              </a:ext>
            </a:extLst>
          </p:cNvPr>
          <p:cNvSpPr txBox="1"/>
          <p:nvPr/>
        </p:nvSpPr>
        <p:spPr>
          <a:xfrm>
            <a:off x="164297" y="837718"/>
            <a:ext cx="8707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spcAft>
                <a:spcPts val="0"/>
              </a:spcAft>
            </a:pPr>
            <a:r>
              <a:rPr lang="ca-ES" sz="1400" b="1" dirty="0">
                <a:solidFill>
                  <a:schemeClr val="accent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KMeans</a:t>
            </a:r>
          </a:p>
        </p:txBody>
      </p:sp>
      <p:pic>
        <p:nvPicPr>
          <p:cNvPr id="4" name="d15">
            <a:hlinkClick r:id="" action="ppaction://media"/>
            <a:extLst>
              <a:ext uri="{FF2B5EF4-FFF2-40B4-BE49-F238E27FC236}">
                <a16:creationId xmlns:a16="http://schemas.microsoft.com/office/drawing/2014/main" id="{0ECF1B28-36D5-4A8C-81EE-454BC3EF984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11355623" y="266517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2505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480"/>
    </mc:Choice>
    <mc:Fallback>
      <p:transition spd="slow" advTm="504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73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40" objId="4"/>
        <p14:stopEvt time="50480" objId="4"/>
      </p14:showEvtLst>
    </p:ext>
  </p:extLs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4444CBA4-4F9D-4C84-9F42-8438172A8659}"/>
              </a:ext>
            </a:extLst>
          </p:cNvPr>
          <p:cNvSpPr/>
          <p:nvPr/>
        </p:nvSpPr>
        <p:spPr>
          <a:xfrm>
            <a:off x="11696695" y="6356350"/>
            <a:ext cx="427567" cy="385233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Marcador de número de diapositiva 9">
            <a:extLst>
              <a:ext uri="{FF2B5EF4-FFF2-40B4-BE49-F238E27FC236}">
                <a16:creationId xmlns:a16="http://schemas.microsoft.com/office/drawing/2014/main" id="{0DCA7064-E168-486F-BCA1-9A94A602C90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00928" y="6356350"/>
            <a:ext cx="419100" cy="365125"/>
          </a:xfrm>
        </p:spPr>
        <p:txBody>
          <a:bodyPr/>
          <a:lstStyle/>
          <a:p>
            <a:pPr algn="ctr"/>
            <a:fld id="{85180AE1-0DB9-4ACB-A7E4-A4263CF44EAB}" type="slidenum">
              <a:rPr lang="en-US" smtClean="0">
                <a:solidFill>
                  <a:schemeClr val="bg1"/>
                </a:solidFill>
                <a:latin typeface="Arial Black" panose="020B0A04020102020204" pitchFamily="34" charset="0"/>
              </a:rPr>
              <a:pPr algn="ctr"/>
              <a:t>16</a:t>
            </a:fld>
            <a:endParaRPr lang="en-US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pic>
        <p:nvPicPr>
          <p:cNvPr id="3" name="Imagen 2" descr="Imagen que contiene texto&#10;&#10;Descripción generada automáticamente">
            <a:extLst>
              <a:ext uri="{FF2B5EF4-FFF2-40B4-BE49-F238E27FC236}">
                <a16:creationId xmlns:a16="http://schemas.microsoft.com/office/drawing/2014/main" id="{F8EB7615-5F03-4A80-B559-901D98799A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388" y="873050"/>
            <a:ext cx="5287053" cy="1190225"/>
          </a:xfrm>
          <a:prstGeom prst="rect">
            <a:avLst/>
          </a:prstGeom>
        </p:spPr>
      </p:pic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8DD5AC0C-0C80-4354-8CCB-9A7FD9A1D6AB}"/>
              </a:ext>
            </a:extLst>
          </p:cNvPr>
          <p:cNvSpPr/>
          <p:nvPr/>
        </p:nvSpPr>
        <p:spPr>
          <a:xfrm>
            <a:off x="3894323" y="1123273"/>
            <a:ext cx="1624568" cy="90511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D9374202-DA11-4388-AADE-3653AE471E5E}"/>
              </a:ext>
            </a:extLst>
          </p:cNvPr>
          <p:cNvSpPr txBox="1"/>
          <p:nvPr/>
        </p:nvSpPr>
        <p:spPr>
          <a:xfrm>
            <a:off x="2951947" y="147431"/>
            <a:ext cx="53729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chemeClr val="accent1">
                    <a:lumMod val="75000"/>
                  </a:schemeClr>
                </a:solidFill>
              </a:rPr>
              <a:t>V</a:t>
            </a:r>
            <a:r>
              <a:rPr lang="fr-FR" sz="2000" b="1" dirty="0">
                <a:solidFill>
                  <a:schemeClr val="accent1">
                    <a:lumMod val="75000"/>
                  </a:schemeClr>
                </a:solidFill>
              </a:rPr>
              <a:t>ISUALITZACIÓ DE RESULTATS</a:t>
            </a:r>
            <a:endParaRPr lang="fr-FR" sz="2000" i="0" u="none" strike="noStrike" baseline="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6" name="Imagen 5" descr="Una captura de pantalla de un celular&#10;&#10;Descripción generada automáticamente">
            <a:extLst>
              <a:ext uri="{FF2B5EF4-FFF2-40B4-BE49-F238E27FC236}">
                <a16:creationId xmlns:a16="http://schemas.microsoft.com/office/drawing/2014/main" id="{0E225D6A-68FF-4244-82B8-F1CD3823C0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544153"/>
            <a:ext cx="7021258" cy="3440797"/>
          </a:xfrm>
          <a:prstGeom prst="rect">
            <a:avLst/>
          </a:prstGeom>
        </p:spPr>
      </p:pic>
      <p:pic>
        <p:nvPicPr>
          <p:cNvPr id="20" name="Imagen 19" descr="Imagen que contiene captura de pantalla&#10;&#10;Descripción generada automáticamente">
            <a:extLst>
              <a:ext uri="{FF2B5EF4-FFF2-40B4-BE49-F238E27FC236}">
                <a16:creationId xmlns:a16="http://schemas.microsoft.com/office/drawing/2014/main" id="{6FF56AE5-C754-4EBD-8650-8C338837EF3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1006" y="1541008"/>
            <a:ext cx="4226978" cy="1097531"/>
          </a:xfrm>
          <a:prstGeom prst="rect">
            <a:avLst/>
          </a:prstGeom>
        </p:spPr>
      </p:pic>
      <p:pic>
        <p:nvPicPr>
          <p:cNvPr id="22" name="Imagen 21" descr="Imagen que contiene captura de pantalla&#10;&#10;Descripción generada automáticamente">
            <a:extLst>
              <a:ext uri="{FF2B5EF4-FFF2-40B4-BE49-F238E27FC236}">
                <a16:creationId xmlns:a16="http://schemas.microsoft.com/office/drawing/2014/main" id="{48639C12-86FB-492E-8A6B-33A48EC6F6C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1006" y="3025211"/>
            <a:ext cx="4298949" cy="1124107"/>
          </a:xfrm>
          <a:prstGeom prst="rect">
            <a:avLst/>
          </a:prstGeom>
        </p:spPr>
      </p:pic>
      <p:pic>
        <p:nvPicPr>
          <p:cNvPr id="25" name="Imagen 24" descr="Imagen que contiene tabla&#10;&#10;Descripción generada automáticamente">
            <a:extLst>
              <a:ext uri="{FF2B5EF4-FFF2-40B4-BE49-F238E27FC236}">
                <a16:creationId xmlns:a16="http://schemas.microsoft.com/office/drawing/2014/main" id="{96A94614-DBE5-4B59-B11C-F00ABAC189F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7852" y="4741333"/>
            <a:ext cx="4720658" cy="1424479"/>
          </a:xfrm>
          <a:prstGeom prst="rect">
            <a:avLst/>
          </a:prstGeom>
        </p:spPr>
      </p:pic>
      <p:sp>
        <p:nvSpPr>
          <p:cNvPr id="38" name="CuadroTexto 37">
            <a:extLst>
              <a:ext uri="{FF2B5EF4-FFF2-40B4-BE49-F238E27FC236}">
                <a16:creationId xmlns:a16="http://schemas.microsoft.com/office/drawing/2014/main" id="{3C6B0CFD-9B22-414A-A77E-CF2D63E6255B}"/>
              </a:ext>
            </a:extLst>
          </p:cNvPr>
          <p:cNvSpPr txBox="1"/>
          <p:nvPr/>
        </p:nvSpPr>
        <p:spPr>
          <a:xfrm>
            <a:off x="9752255" y="2668857"/>
            <a:ext cx="19177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0"/>
              </a:spcAft>
            </a:pPr>
            <a:r>
              <a:rPr lang="ca-ES" sz="800" dirty="0">
                <a:solidFill>
                  <a:schemeClr val="accent5"/>
                </a:solidFill>
              </a:rPr>
              <a:t>Visualitzant el clúster més gran.</a:t>
            </a:r>
          </a:p>
        </p:txBody>
      </p:sp>
      <p:sp>
        <p:nvSpPr>
          <p:cNvPr id="40" name="CuadroTexto 39">
            <a:extLst>
              <a:ext uri="{FF2B5EF4-FFF2-40B4-BE49-F238E27FC236}">
                <a16:creationId xmlns:a16="http://schemas.microsoft.com/office/drawing/2014/main" id="{726F1470-C656-4689-A0C9-7BE083CB3674}"/>
              </a:ext>
            </a:extLst>
          </p:cNvPr>
          <p:cNvSpPr txBox="1"/>
          <p:nvPr/>
        </p:nvSpPr>
        <p:spPr>
          <a:xfrm>
            <a:off x="9402233" y="4182506"/>
            <a:ext cx="22944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0"/>
              </a:spcAft>
            </a:pPr>
            <a:r>
              <a:rPr lang="ca-ES" sz="800" dirty="0">
                <a:solidFill>
                  <a:schemeClr val="accent5"/>
                </a:solidFill>
              </a:rPr>
              <a:t>Visualització sense  el clúster més gran.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9124FAAC-E0B5-462B-A14D-01533869600F}"/>
              </a:ext>
            </a:extLst>
          </p:cNvPr>
          <p:cNvSpPr txBox="1"/>
          <p:nvPr/>
        </p:nvSpPr>
        <p:spPr>
          <a:xfrm rot="21216150">
            <a:off x="6782876" y="1135469"/>
            <a:ext cx="11762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1400" b="1" dirty="0">
                <a:solidFill>
                  <a:schemeClr val="accent5"/>
                </a:solidFill>
                <a:latin typeface="Ink Free" panose="03080402000500000000" pitchFamily="66" charset="0"/>
              </a:rPr>
              <a:t>Histogrames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96A67634-CABE-4291-AC68-C65113BEAB08}"/>
              </a:ext>
            </a:extLst>
          </p:cNvPr>
          <p:cNvSpPr txBox="1"/>
          <p:nvPr/>
        </p:nvSpPr>
        <p:spPr>
          <a:xfrm rot="21216150">
            <a:off x="158573" y="2180190"/>
            <a:ext cx="16418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1200" b="1" dirty="0">
                <a:solidFill>
                  <a:schemeClr val="accent5"/>
                </a:solidFill>
                <a:latin typeface="Ink Free" panose="03080402000500000000" pitchFamily="66" charset="0"/>
              </a:rPr>
              <a:t>Visualització</a:t>
            </a:r>
            <a:r>
              <a:rPr lang="ca-ES" sz="1600" b="1" dirty="0">
                <a:solidFill>
                  <a:schemeClr val="accent5"/>
                </a:solidFill>
                <a:latin typeface="Ink Free" panose="03080402000500000000" pitchFamily="66" charset="0"/>
              </a:rPr>
              <a:t> 2D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220A4ED6-037D-43C6-9FF5-8139A4E89692}"/>
              </a:ext>
            </a:extLst>
          </p:cNvPr>
          <p:cNvSpPr txBox="1"/>
          <p:nvPr/>
        </p:nvSpPr>
        <p:spPr>
          <a:xfrm>
            <a:off x="7058178" y="4393828"/>
            <a:ext cx="23358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1200" b="1" dirty="0">
                <a:solidFill>
                  <a:schemeClr val="accent5"/>
                </a:solidFill>
                <a:latin typeface="Ink Free" panose="03080402000500000000" pitchFamily="66" charset="0"/>
              </a:rPr>
              <a:t>Paraules significatives de clúster</a:t>
            </a:r>
          </a:p>
        </p:txBody>
      </p:sp>
      <p:pic>
        <p:nvPicPr>
          <p:cNvPr id="4" name="d16">
            <a:hlinkClick r:id="" action="ppaction://media"/>
            <a:extLst>
              <a:ext uri="{FF2B5EF4-FFF2-40B4-BE49-F238E27FC236}">
                <a16:creationId xmlns:a16="http://schemas.microsoft.com/office/drawing/2014/main" id="{8FFD324E-01C2-4A6F-B31B-48AA7BDD833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517555" y="304296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4393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1771"/>
    </mc:Choice>
    <mc:Fallback>
      <p:transition spd="slow" advTm="417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09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41" objId="4"/>
        <p14:stopEvt time="41771" objId="4"/>
      </p14:showEvtLst>
    </p:ext>
  </p:extLs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4444CBA4-4F9D-4C84-9F42-8438172A8659}"/>
              </a:ext>
            </a:extLst>
          </p:cNvPr>
          <p:cNvSpPr/>
          <p:nvPr/>
        </p:nvSpPr>
        <p:spPr>
          <a:xfrm>
            <a:off x="11696695" y="6356350"/>
            <a:ext cx="427567" cy="385233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Marcador de número de diapositiva 9">
            <a:extLst>
              <a:ext uri="{FF2B5EF4-FFF2-40B4-BE49-F238E27FC236}">
                <a16:creationId xmlns:a16="http://schemas.microsoft.com/office/drawing/2014/main" id="{0DCA7064-E168-486F-BCA1-9A94A602C90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00928" y="6356350"/>
            <a:ext cx="419100" cy="365125"/>
          </a:xfrm>
        </p:spPr>
        <p:txBody>
          <a:bodyPr/>
          <a:lstStyle/>
          <a:p>
            <a:pPr algn="ctr"/>
            <a:fld id="{85180AE1-0DB9-4ACB-A7E4-A4263CF44EAB}" type="slidenum">
              <a:rPr lang="en-US" smtClean="0">
                <a:solidFill>
                  <a:schemeClr val="bg1"/>
                </a:solidFill>
                <a:latin typeface="Arial Black" panose="020B0A04020102020204" pitchFamily="34" charset="0"/>
              </a:rPr>
              <a:pPr algn="ctr"/>
              <a:t>17</a:t>
            </a:fld>
            <a:endParaRPr lang="en-US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pic>
        <p:nvPicPr>
          <p:cNvPr id="3" name="Imagen 2" descr="Imagen que contiene texto&#10;&#10;Descripción generada automáticamente">
            <a:extLst>
              <a:ext uri="{FF2B5EF4-FFF2-40B4-BE49-F238E27FC236}">
                <a16:creationId xmlns:a16="http://schemas.microsoft.com/office/drawing/2014/main" id="{F8EB7615-5F03-4A80-B559-901D98799A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441" y="716417"/>
            <a:ext cx="4791406" cy="1078645"/>
          </a:xfrm>
          <a:prstGeom prst="rect">
            <a:avLst/>
          </a:prstGeom>
        </p:spPr>
      </p:pic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8DD5AC0C-0C80-4354-8CCB-9A7FD9A1D6AB}"/>
              </a:ext>
            </a:extLst>
          </p:cNvPr>
          <p:cNvSpPr/>
          <p:nvPr/>
        </p:nvSpPr>
        <p:spPr>
          <a:xfrm>
            <a:off x="3455967" y="903815"/>
            <a:ext cx="1454168" cy="91717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A8BC8B3D-7273-489F-95E5-D9D54AA146A4}"/>
              </a:ext>
            </a:extLst>
          </p:cNvPr>
          <p:cNvSpPr txBox="1"/>
          <p:nvPr/>
        </p:nvSpPr>
        <p:spPr>
          <a:xfrm>
            <a:off x="2951947" y="147431"/>
            <a:ext cx="53729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chemeClr val="accent1">
                    <a:lumMod val="75000"/>
                  </a:schemeClr>
                </a:solidFill>
              </a:rPr>
              <a:t>V</a:t>
            </a:r>
            <a:r>
              <a:rPr lang="fr-FR" sz="2000" b="1" dirty="0">
                <a:solidFill>
                  <a:schemeClr val="accent1">
                    <a:lumMod val="75000"/>
                  </a:schemeClr>
                </a:solidFill>
              </a:rPr>
              <a:t>ISUALITZACIÓ DE RESULTATS</a:t>
            </a:r>
            <a:endParaRPr lang="fr-FR" sz="2000" i="0" u="none" strike="noStrike" baseline="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4" name="CuadroTexto 53">
            <a:extLst>
              <a:ext uri="{FF2B5EF4-FFF2-40B4-BE49-F238E27FC236}">
                <a16:creationId xmlns:a16="http://schemas.microsoft.com/office/drawing/2014/main" id="{25DFBFC1-15FA-425B-956B-F04775F9E6BF}"/>
              </a:ext>
            </a:extLst>
          </p:cNvPr>
          <p:cNvSpPr txBox="1"/>
          <p:nvPr/>
        </p:nvSpPr>
        <p:spPr>
          <a:xfrm rot="21216150">
            <a:off x="251706" y="1980537"/>
            <a:ext cx="16418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1200" b="1" dirty="0">
                <a:solidFill>
                  <a:schemeClr val="accent5"/>
                </a:solidFill>
                <a:latin typeface="Ink Free" panose="03080402000500000000" pitchFamily="66" charset="0"/>
              </a:rPr>
              <a:t>Visualització</a:t>
            </a:r>
            <a:r>
              <a:rPr lang="ca-ES" sz="1600" b="1" dirty="0">
                <a:solidFill>
                  <a:schemeClr val="accent5"/>
                </a:solidFill>
                <a:latin typeface="Ink Free" panose="03080402000500000000" pitchFamily="66" charset="0"/>
              </a:rPr>
              <a:t> 2D</a:t>
            </a:r>
          </a:p>
        </p:txBody>
      </p:sp>
      <p:sp>
        <p:nvSpPr>
          <p:cNvPr id="56" name="CuadroTexto 55">
            <a:extLst>
              <a:ext uri="{FF2B5EF4-FFF2-40B4-BE49-F238E27FC236}">
                <a16:creationId xmlns:a16="http://schemas.microsoft.com/office/drawing/2014/main" id="{D8A3326A-7584-4823-9EB2-9108314B6C60}"/>
              </a:ext>
            </a:extLst>
          </p:cNvPr>
          <p:cNvSpPr txBox="1"/>
          <p:nvPr/>
        </p:nvSpPr>
        <p:spPr>
          <a:xfrm rot="21216150">
            <a:off x="5457158" y="1156429"/>
            <a:ext cx="10875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1200" b="1" dirty="0">
                <a:solidFill>
                  <a:schemeClr val="accent5"/>
                </a:solidFill>
                <a:latin typeface="Ink Free" panose="03080402000500000000" pitchFamily="66" charset="0"/>
              </a:rPr>
              <a:t>Paraules </a:t>
            </a:r>
          </a:p>
          <a:p>
            <a:r>
              <a:rPr lang="ca-ES" sz="1200" b="1" dirty="0">
                <a:solidFill>
                  <a:schemeClr val="accent5"/>
                </a:solidFill>
                <a:latin typeface="Ink Free" panose="03080402000500000000" pitchFamily="66" charset="0"/>
              </a:rPr>
              <a:t>significatives </a:t>
            </a:r>
          </a:p>
          <a:p>
            <a:r>
              <a:rPr lang="ca-ES" sz="1200" b="1" dirty="0">
                <a:solidFill>
                  <a:schemeClr val="accent5"/>
                </a:solidFill>
                <a:latin typeface="Ink Free" panose="03080402000500000000" pitchFamily="66" charset="0"/>
              </a:rPr>
              <a:t>de clúster</a:t>
            </a:r>
          </a:p>
        </p:txBody>
      </p:sp>
      <p:pic>
        <p:nvPicPr>
          <p:cNvPr id="26" name="Imagen 25" descr="Captura de pantalla de un celular&#10;&#10;Descripción generada automáticamente">
            <a:extLst>
              <a:ext uri="{FF2B5EF4-FFF2-40B4-BE49-F238E27FC236}">
                <a16:creationId xmlns:a16="http://schemas.microsoft.com/office/drawing/2014/main" id="{78BE5616-DF90-4097-9A40-0ADB180761A0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11" y="2409507"/>
            <a:ext cx="3025140" cy="2038985"/>
          </a:xfrm>
          <a:prstGeom prst="rect">
            <a:avLst/>
          </a:prstGeom>
        </p:spPr>
      </p:pic>
      <p:pic>
        <p:nvPicPr>
          <p:cNvPr id="27" name="Imagen 26" descr="Captura de pantalla de un celular&#10;&#10;Descripción generada automáticamente">
            <a:extLst>
              <a:ext uri="{FF2B5EF4-FFF2-40B4-BE49-F238E27FC236}">
                <a16:creationId xmlns:a16="http://schemas.microsoft.com/office/drawing/2014/main" id="{604692F6-FC93-494A-BFD2-3410C5B48861}"/>
              </a:ext>
            </a:extLst>
          </p:cNvPr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8013" y="2409507"/>
            <a:ext cx="3032760" cy="2044700"/>
          </a:xfrm>
          <a:prstGeom prst="rect">
            <a:avLst/>
          </a:prstGeom>
        </p:spPr>
      </p:pic>
      <p:pic>
        <p:nvPicPr>
          <p:cNvPr id="29" name="Imagen 28" descr="Captura de pantalla de un celular&#10;&#10;Descripción generada automáticamente">
            <a:extLst>
              <a:ext uri="{FF2B5EF4-FFF2-40B4-BE49-F238E27FC236}">
                <a16:creationId xmlns:a16="http://schemas.microsoft.com/office/drawing/2014/main" id="{D8AEEA3D-5BAE-4939-926F-F9F2D65CB510}"/>
              </a:ext>
            </a:extLst>
          </p:cNvPr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61" y="4496646"/>
            <a:ext cx="3044190" cy="2052320"/>
          </a:xfrm>
          <a:prstGeom prst="rect">
            <a:avLst/>
          </a:prstGeom>
        </p:spPr>
      </p:pic>
      <p:pic>
        <p:nvPicPr>
          <p:cNvPr id="30" name="Imagen 29" descr="Una captura de pantalla de una red social&#10;&#10;Descripción generada automáticamente">
            <a:extLst>
              <a:ext uri="{FF2B5EF4-FFF2-40B4-BE49-F238E27FC236}">
                <a16:creationId xmlns:a16="http://schemas.microsoft.com/office/drawing/2014/main" id="{0EBB90B4-4D08-47B4-88F4-8CD5ADCF5235}"/>
              </a:ext>
            </a:extLst>
          </p:cNvPr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3885" y="4499186"/>
            <a:ext cx="3041015" cy="2049780"/>
          </a:xfrm>
          <a:prstGeom prst="rect">
            <a:avLst/>
          </a:prstGeom>
        </p:spPr>
      </p:pic>
      <p:pic>
        <p:nvPicPr>
          <p:cNvPr id="31" name="Imagen 30" descr="Captura de pantalla de un celular&#10;&#10;Descripción generada automáticamente">
            <a:extLst>
              <a:ext uri="{FF2B5EF4-FFF2-40B4-BE49-F238E27FC236}">
                <a16:creationId xmlns:a16="http://schemas.microsoft.com/office/drawing/2014/main" id="{3EEBF8DD-8E1E-4CCE-9688-E312EF6D25A2}"/>
              </a:ext>
            </a:extLst>
          </p:cNvPr>
          <p:cNvPicPr/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2713" y="2661497"/>
            <a:ext cx="5400675" cy="3694853"/>
          </a:xfrm>
          <a:prstGeom prst="rect">
            <a:avLst/>
          </a:prstGeom>
        </p:spPr>
      </p:pic>
      <p:pic>
        <p:nvPicPr>
          <p:cNvPr id="32" name="Imagen 31" descr="Captura de pantalla de un celular con texto&#10;&#10;Descripción generada automáticamente">
            <a:extLst>
              <a:ext uri="{FF2B5EF4-FFF2-40B4-BE49-F238E27FC236}">
                <a16:creationId xmlns:a16="http://schemas.microsoft.com/office/drawing/2014/main" id="{5E29ECB4-488B-4142-AF1D-2FB6A3297369}"/>
              </a:ext>
            </a:extLst>
          </p:cNvPr>
          <p:cNvPicPr/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044"/>
          <a:stretch/>
        </p:blipFill>
        <p:spPr>
          <a:xfrm>
            <a:off x="6614953" y="709608"/>
            <a:ext cx="5400675" cy="1586049"/>
          </a:xfrm>
          <a:prstGeom prst="rect">
            <a:avLst/>
          </a:prstGeom>
        </p:spPr>
      </p:pic>
      <p:sp>
        <p:nvSpPr>
          <p:cNvPr id="55" name="CuadroTexto 54">
            <a:extLst>
              <a:ext uri="{FF2B5EF4-FFF2-40B4-BE49-F238E27FC236}">
                <a16:creationId xmlns:a16="http://schemas.microsoft.com/office/drawing/2014/main" id="{E0CB448B-201A-4D7D-8EAE-23C200FF71D2}"/>
              </a:ext>
            </a:extLst>
          </p:cNvPr>
          <p:cNvSpPr txBox="1"/>
          <p:nvPr/>
        </p:nvSpPr>
        <p:spPr>
          <a:xfrm rot="21216150">
            <a:off x="6373320" y="2414670"/>
            <a:ext cx="11762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1400" dirty="0">
                <a:solidFill>
                  <a:schemeClr val="accent5"/>
                </a:solidFill>
                <a:latin typeface="Ink Free" panose="03080402000500000000" pitchFamily="66" charset="0"/>
              </a:rPr>
              <a:t>Histograma</a:t>
            </a:r>
          </a:p>
        </p:txBody>
      </p:sp>
      <p:pic>
        <p:nvPicPr>
          <p:cNvPr id="4" name="d17">
            <a:hlinkClick r:id="" action="ppaction://media"/>
            <a:extLst>
              <a:ext uri="{FF2B5EF4-FFF2-40B4-BE49-F238E27FC236}">
                <a16:creationId xmlns:a16="http://schemas.microsoft.com/office/drawing/2014/main" id="{2C3B4E5E-3A1C-45DA-B7EC-0B787660EE5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1544295" y="304296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7836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4007"/>
    </mc:Choice>
    <mc:Fallback>
      <p:transition spd="slow" advTm="540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00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45" objId="4"/>
        <p14:stopEvt time="53168" objId="4"/>
      </p14:showEvtLst>
    </p:ext>
  </p:extLs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4444CBA4-4F9D-4C84-9F42-8438172A8659}"/>
              </a:ext>
            </a:extLst>
          </p:cNvPr>
          <p:cNvSpPr/>
          <p:nvPr/>
        </p:nvSpPr>
        <p:spPr>
          <a:xfrm>
            <a:off x="11696695" y="6356350"/>
            <a:ext cx="427567" cy="385233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Marcador de número de diapositiva 9">
            <a:extLst>
              <a:ext uri="{FF2B5EF4-FFF2-40B4-BE49-F238E27FC236}">
                <a16:creationId xmlns:a16="http://schemas.microsoft.com/office/drawing/2014/main" id="{0DCA7064-E168-486F-BCA1-9A94A602C90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00928" y="6356350"/>
            <a:ext cx="419100" cy="365125"/>
          </a:xfrm>
        </p:spPr>
        <p:txBody>
          <a:bodyPr/>
          <a:lstStyle/>
          <a:p>
            <a:pPr algn="ctr"/>
            <a:fld id="{85180AE1-0DB9-4ACB-A7E4-A4263CF44EAB}" type="slidenum">
              <a:rPr lang="en-US" smtClean="0">
                <a:solidFill>
                  <a:schemeClr val="bg1"/>
                </a:solidFill>
                <a:latin typeface="Arial Black" panose="020B0A04020102020204" pitchFamily="34" charset="0"/>
              </a:rPr>
              <a:pPr algn="ctr"/>
              <a:t>18</a:t>
            </a:fld>
            <a:endParaRPr lang="en-US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A8BC8B3D-7273-489F-95E5-D9D54AA146A4}"/>
              </a:ext>
            </a:extLst>
          </p:cNvPr>
          <p:cNvSpPr txBox="1"/>
          <p:nvPr/>
        </p:nvSpPr>
        <p:spPr>
          <a:xfrm>
            <a:off x="2951947" y="147431"/>
            <a:ext cx="42965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i="0" u="none" strike="noStrike" baseline="0" dirty="0">
                <a:solidFill>
                  <a:schemeClr val="accent1">
                    <a:lumMod val="75000"/>
                  </a:schemeClr>
                </a:solidFill>
              </a:rPr>
              <a:t>I</a:t>
            </a:r>
            <a:r>
              <a:rPr lang="fr-FR" sz="2000" b="1" i="0" u="none" strike="noStrike" baseline="0" dirty="0">
                <a:solidFill>
                  <a:schemeClr val="accent1">
                    <a:lumMod val="75000"/>
                  </a:schemeClr>
                </a:solidFill>
              </a:rPr>
              <a:t>NTERPRETACIÓ DE L’AGRUPAMENT</a:t>
            </a:r>
          </a:p>
        </p:txBody>
      </p:sp>
      <p:sp>
        <p:nvSpPr>
          <p:cNvPr id="65" name="CuadroTexto 64">
            <a:extLst>
              <a:ext uri="{FF2B5EF4-FFF2-40B4-BE49-F238E27FC236}">
                <a16:creationId xmlns:a16="http://schemas.microsoft.com/office/drawing/2014/main" id="{069C313C-E95D-4765-9FB7-04990518BD40}"/>
              </a:ext>
            </a:extLst>
          </p:cNvPr>
          <p:cNvSpPr txBox="1"/>
          <p:nvPr/>
        </p:nvSpPr>
        <p:spPr>
          <a:xfrm rot="21432236">
            <a:off x="688153" y="1092083"/>
            <a:ext cx="66170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2400" dirty="0">
                <a:latin typeface="Ink Free" panose="03080402000500000000" pitchFamily="66" charset="0"/>
              </a:rPr>
              <a:t>INTERPRETACIÓ DE TEMÀTIQUES</a:t>
            </a:r>
          </a:p>
        </p:txBody>
      </p:sp>
      <p:pic>
        <p:nvPicPr>
          <p:cNvPr id="19" name="Imagen 18" descr="Captura de pantalla de un celular con letras&#10;&#10;Descripción generada automáticamente">
            <a:extLst>
              <a:ext uri="{FF2B5EF4-FFF2-40B4-BE49-F238E27FC236}">
                <a16:creationId xmlns:a16="http://schemas.microsoft.com/office/drawing/2014/main" id="{DB80E070-346F-4189-A9C6-62C7A983829D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2665" y="2493327"/>
            <a:ext cx="5347335" cy="27349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0" name="Imagen 19" descr="Imagen que contiene texto&#10;&#10;Descripción generada automáticamente">
            <a:extLst>
              <a:ext uri="{FF2B5EF4-FFF2-40B4-BE49-F238E27FC236}">
                <a16:creationId xmlns:a16="http://schemas.microsoft.com/office/drawing/2014/main" id="{AC14FD9F-D5F4-41C9-B699-B4FAD8483BAD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093" y="2450994"/>
            <a:ext cx="5107305" cy="323405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1" name="CuadroTexto 20">
            <a:extLst>
              <a:ext uri="{FF2B5EF4-FFF2-40B4-BE49-F238E27FC236}">
                <a16:creationId xmlns:a16="http://schemas.microsoft.com/office/drawing/2014/main" id="{AF6E0CFD-8282-49C6-B8FA-BEC4A20F0FD9}"/>
              </a:ext>
            </a:extLst>
          </p:cNvPr>
          <p:cNvSpPr txBox="1"/>
          <p:nvPr/>
        </p:nvSpPr>
        <p:spPr>
          <a:xfrm>
            <a:off x="573679" y="2129261"/>
            <a:ext cx="221826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ca-ES" sz="1200" b="1" dirty="0">
                <a:solidFill>
                  <a:schemeClr val="accent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Agrupament (KMeans)</a:t>
            </a:r>
          </a:p>
        </p:txBody>
      </p:sp>
      <p:pic>
        <p:nvPicPr>
          <p:cNvPr id="3" name="d18">
            <a:hlinkClick r:id="" action="ppaction://media"/>
            <a:extLst>
              <a:ext uri="{FF2B5EF4-FFF2-40B4-BE49-F238E27FC236}">
                <a16:creationId xmlns:a16="http://schemas.microsoft.com/office/drawing/2014/main" id="{5D6179E8-A2D9-40ED-A72A-06355DC4FD2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91895" y="304296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9188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6854"/>
    </mc:Choice>
    <mc:Fallback>
      <p:transition spd="slow" advTm="868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826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0" objId="3"/>
        <p14:stopEvt time="86854" objId="3"/>
      </p14:showEvtLst>
    </p:ext>
  </p:extLs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Imagen 34">
            <a:extLst>
              <a:ext uri="{FF2B5EF4-FFF2-40B4-BE49-F238E27FC236}">
                <a16:creationId xmlns:a16="http://schemas.microsoft.com/office/drawing/2014/main" id="{F9690FF6-2133-4A7C-9325-04C7E203D392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3917" y="4294011"/>
            <a:ext cx="5400675" cy="2377440"/>
          </a:xfrm>
          <a:prstGeom prst="rect">
            <a:avLst/>
          </a:prstGeom>
        </p:spPr>
      </p:pic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4444CBA4-4F9D-4C84-9F42-8438172A8659}"/>
              </a:ext>
            </a:extLst>
          </p:cNvPr>
          <p:cNvSpPr/>
          <p:nvPr/>
        </p:nvSpPr>
        <p:spPr>
          <a:xfrm>
            <a:off x="11696695" y="6356350"/>
            <a:ext cx="427567" cy="385233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Marcador de número de diapositiva 9">
            <a:extLst>
              <a:ext uri="{FF2B5EF4-FFF2-40B4-BE49-F238E27FC236}">
                <a16:creationId xmlns:a16="http://schemas.microsoft.com/office/drawing/2014/main" id="{0DCA7064-E168-486F-BCA1-9A94A602C90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00928" y="6356350"/>
            <a:ext cx="419100" cy="365125"/>
          </a:xfrm>
        </p:spPr>
        <p:txBody>
          <a:bodyPr/>
          <a:lstStyle/>
          <a:p>
            <a:pPr algn="ctr"/>
            <a:fld id="{85180AE1-0DB9-4ACB-A7E4-A4263CF44EAB}" type="slidenum">
              <a:rPr lang="en-US" smtClean="0">
                <a:solidFill>
                  <a:schemeClr val="bg1"/>
                </a:solidFill>
                <a:latin typeface="Arial Black" panose="020B0A04020102020204" pitchFamily="34" charset="0"/>
              </a:rPr>
              <a:pPr algn="ctr"/>
              <a:t>19</a:t>
            </a:fld>
            <a:endParaRPr lang="en-US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A8BC8B3D-7273-489F-95E5-D9D54AA146A4}"/>
              </a:ext>
            </a:extLst>
          </p:cNvPr>
          <p:cNvSpPr txBox="1"/>
          <p:nvPr/>
        </p:nvSpPr>
        <p:spPr>
          <a:xfrm>
            <a:off x="2951947" y="147431"/>
            <a:ext cx="42965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i="0" u="none" strike="noStrike" baseline="0" dirty="0">
                <a:solidFill>
                  <a:schemeClr val="accent1">
                    <a:lumMod val="75000"/>
                  </a:schemeClr>
                </a:solidFill>
              </a:rPr>
              <a:t>A</a:t>
            </a:r>
            <a:r>
              <a:rPr lang="fr-FR" sz="2000" b="1" i="0" u="none" strike="noStrike" baseline="0" dirty="0">
                <a:solidFill>
                  <a:schemeClr val="accent1">
                    <a:lumMod val="75000"/>
                  </a:schemeClr>
                </a:solidFill>
              </a:rPr>
              <a:t>NÀLISI DE SENTIMENT amb KMeans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3104F68D-F092-458B-90FB-17DF7D96C877}"/>
              </a:ext>
            </a:extLst>
          </p:cNvPr>
          <p:cNvSpPr txBox="1"/>
          <p:nvPr/>
        </p:nvSpPr>
        <p:spPr>
          <a:xfrm>
            <a:off x="1768518" y="712609"/>
            <a:ext cx="4979416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ca-ES" sz="1200" b="1" dirty="0">
                <a:solidFill>
                  <a:schemeClr val="accent1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Conèixer</a:t>
            </a:r>
            <a:r>
              <a:rPr lang="ca-ES" sz="1200" b="1" dirty="0">
                <a:solidFill>
                  <a:schemeClr val="accent2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temàtiques</a:t>
            </a:r>
            <a:r>
              <a:rPr lang="ca-ES" sz="1200" b="1" dirty="0">
                <a:solidFill>
                  <a:schemeClr val="accent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especialitzades</a:t>
            </a:r>
            <a:r>
              <a:rPr lang="ca-ES" sz="1200" dirty="0">
                <a:solidFill>
                  <a:schemeClr val="accent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>
              <a:spcAft>
                <a:spcPts val="0"/>
              </a:spcAft>
            </a:pPr>
            <a:endParaRPr lang="ca-ES" sz="1200" b="1" dirty="0">
              <a:solidFill>
                <a:schemeClr val="accent1"/>
              </a:solidFill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ca-ES" sz="1200" b="1" dirty="0">
                <a:solidFill>
                  <a:schemeClr val="accent2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Opinions a favor  </a:t>
            </a:r>
          </a:p>
          <a:p>
            <a:pPr algn="just">
              <a:spcAft>
                <a:spcPts val="0"/>
              </a:spcAft>
            </a:pPr>
            <a:r>
              <a:rPr lang="ca-ES" sz="1200" b="1" dirty="0">
                <a:solidFill>
                  <a:schemeClr val="accent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	Agraïments, millores, casos d’èxit</a:t>
            </a:r>
            <a:r>
              <a:rPr lang="ca-ES" sz="1200" dirty="0">
                <a:solidFill>
                  <a:schemeClr val="accent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>
              <a:spcAft>
                <a:spcPts val="0"/>
              </a:spcAft>
            </a:pPr>
            <a:endParaRPr lang="ca-ES" sz="1200" b="1" dirty="0">
              <a:solidFill>
                <a:schemeClr val="accent1"/>
              </a:solidFill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ca-ES" sz="1200" b="1" dirty="0">
                <a:solidFill>
                  <a:schemeClr val="accent2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Opinions en negatives</a:t>
            </a:r>
          </a:p>
          <a:p>
            <a:pPr algn="just">
              <a:spcAft>
                <a:spcPts val="0"/>
              </a:spcAft>
            </a:pPr>
            <a:r>
              <a:rPr lang="ca-ES" sz="1200" b="1" dirty="0">
                <a:solidFill>
                  <a:schemeClr val="accent1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	Denúncies, peticions, problemàtiques</a:t>
            </a:r>
            <a:r>
              <a:rPr lang="ca-ES" sz="1200" dirty="0">
                <a:solidFill>
                  <a:schemeClr val="accent1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.</a:t>
            </a:r>
            <a:endParaRPr lang="ca-ES" sz="1200" dirty="0">
              <a:solidFill>
                <a:schemeClr val="accent1"/>
              </a:solidFill>
            </a:endParaRP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DDE8F76D-508C-400F-88E0-B3E41E8B822F}"/>
              </a:ext>
            </a:extLst>
          </p:cNvPr>
          <p:cNvSpPr txBox="1"/>
          <p:nvPr/>
        </p:nvSpPr>
        <p:spPr>
          <a:xfrm rot="21216150">
            <a:off x="248525" y="734529"/>
            <a:ext cx="1428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2400" dirty="0">
                <a:latin typeface="Ink Free" panose="03080402000500000000" pitchFamily="66" charset="0"/>
              </a:rPr>
              <a:t>Objectiu</a:t>
            </a:r>
          </a:p>
        </p:txBody>
      </p:sp>
      <p:sp>
        <p:nvSpPr>
          <p:cNvPr id="2" name="Globo: flecha izquierda 1">
            <a:extLst>
              <a:ext uri="{FF2B5EF4-FFF2-40B4-BE49-F238E27FC236}">
                <a16:creationId xmlns:a16="http://schemas.microsoft.com/office/drawing/2014/main" id="{078A8483-5A3C-4024-9AD1-F25D85FA9648}"/>
              </a:ext>
            </a:extLst>
          </p:cNvPr>
          <p:cNvSpPr/>
          <p:nvPr/>
        </p:nvSpPr>
        <p:spPr>
          <a:xfrm>
            <a:off x="6042554" y="712608"/>
            <a:ext cx="5958946" cy="1454329"/>
          </a:xfrm>
          <a:prstGeom prst="leftArrowCallout">
            <a:avLst>
              <a:gd name="adj1" fmla="val 25000"/>
              <a:gd name="adj2" fmla="val 25000"/>
              <a:gd name="adj3" fmla="val 20219"/>
              <a:gd name="adj4" fmla="val 89999"/>
            </a:avLst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C73E4E34-04FC-4DEB-8875-061A61294112}"/>
              </a:ext>
            </a:extLst>
          </p:cNvPr>
          <p:cNvSpPr txBox="1"/>
          <p:nvPr/>
        </p:nvSpPr>
        <p:spPr>
          <a:xfrm>
            <a:off x="6738939" y="1113684"/>
            <a:ext cx="530163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a-ES" sz="1400" dirty="0">
                <a:solidFill>
                  <a:schemeClr val="accent5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I</a:t>
            </a:r>
            <a:r>
              <a:rPr lang="ca-ES" sz="1400" dirty="0">
                <a:solidFill>
                  <a:schemeClr val="accent5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dentificar i extreure informació subjectiva </a:t>
            </a:r>
            <a:r>
              <a:rPr lang="ca-ES" sz="1400" dirty="0">
                <a:solidFill>
                  <a:schemeClr val="accent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(</a:t>
            </a:r>
            <a:r>
              <a:rPr lang="ca-ES" sz="1200" b="1" dirty="0">
                <a:solidFill>
                  <a:schemeClr val="accent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valoracions personals</a:t>
            </a:r>
            <a:r>
              <a:rPr lang="ca-ES" sz="1400" dirty="0">
                <a:solidFill>
                  <a:schemeClr val="accent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):</a:t>
            </a:r>
          </a:p>
          <a:p>
            <a:r>
              <a:rPr lang="ca-ES" sz="1400" dirty="0">
                <a:solidFill>
                  <a:schemeClr val="accent5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P</a:t>
            </a:r>
            <a:r>
              <a:rPr lang="ca-ES" sz="1400" dirty="0">
                <a:solidFill>
                  <a:schemeClr val="accent5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ositiva, </a:t>
            </a:r>
            <a:r>
              <a:rPr lang="ca-ES" sz="1400" dirty="0">
                <a:solidFill>
                  <a:schemeClr val="accent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subjectivitat &gt;0.5 i polaritat&gt;0.5 </a:t>
            </a:r>
          </a:p>
          <a:p>
            <a:r>
              <a:rPr lang="ca-ES" sz="1400" dirty="0">
                <a:solidFill>
                  <a:schemeClr val="accent5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Negativa </a:t>
            </a:r>
            <a:r>
              <a:rPr lang="ca-ES" sz="1400" dirty="0">
                <a:solidFill>
                  <a:schemeClr val="accent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subjectivitat&gt;0.5 i polaritat&lt;-0.5</a:t>
            </a:r>
            <a:endParaRPr lang="ca-ES" sz="1400" dirty="0">
              <a:solidFill>
                <a:schemeClr val="accent2"/>
              </a:solidFill>
            </a:endParaRPr>
          </a:p>
          <a:p>
            <a:r>
              <a:rPr lang="ca-ES" sz="1400" dirty="0">
                <a:solidFill>
                  <a:schemeClr val="accent5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o neutra (polaritat=0) dels recursos de forma quantificable.</a:t>
            </a:r>
            <a:endParaRPr lang="ca-ES" sz="1400" dirty="0">
              <a:solidFill>
                <a:schemeClr val="accent5"/>
              </a:solidFill>
            </a:endParaRPr>
          </a:p>
        </p:txBody>
      </p:sp>
      <p:pic>
        <p:nvPicPr>
          <p:cNvPr id="9" name="Imagen 8" descr="Una captura de pantalla de una red social&#10;&#10;Descripción generada automáticamente">
            <a:extLst>
              <a:ext uri="{FF2B5EF4-FFF2-40B4-BE49-F238E27FC236}">
                <a16:creationId xmlns:a16="http://schemas.microsoft.com/office/drawing/2014/main" id="{CA563ED0-79D1-42E4-B9ED-DC2082C4B0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134" y="2404533"/>
            <a:ext cx="3463349" cy="2146301"/>
          </a:xfrm>
          <a:prstGeom prst="rect">
            <a:avLst/>
          </a:prstGeom>
        </p:spPr>
      </p:pic>
      <p:pic>
        <p:nvPicPr>
          <p:cNvPr id="33" name="Imagen 32" descr="Imagen que contiene texto&#10;&#10;Descripción generada automáticamente">
            <a:extLst>
              <a:ext uri="{FF2B5EF4-FFF2-40B4-BE49-F238E27FC236}">
                <a16:creationId xmlns:a16="http://schemas.microsoft.com/office/drawing/2014/main" id="{8905FD17-66C0-4796-AFD6-2CA1ED882F3E}"/>
              </a:ext>
            </a:extLst>
          </p:cNvPr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026" y="4612439"/>
            <a:ext cx="4583430" cy="1942465"/>
          </a:xfrm>
          <a:prstGeom prst="rect">
            <a:avLst/>
          </a:prstGeom>
        </p:spPr>
      </p:pic>
      <p:pic>
        <p:nvPicPr>
          <p:cNvPr id="34" name="Imagen 33">
            <a:extLst>
              <a:ext uri="{FF2B5EF4-FFF2-40B4-BE49-F238E27FC236}">
                <a16:creationId xmlns:a16="http://schemas.microsoft.com/office/drawing/2014/main" id="{678746F2-DB99-40A4-8A3A-E8209C7B4D0C}"/>
              </a:ext>
            </a:extLst>
          </p:cNvPr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8405" y="2346553"/>
            <a:ext cx="3368675" cy="1865517"/>
          </a:xfrm>
          <a:prstGeom prst="rect">
            <a:avLst/>
          </a:prstGeom>
        </p:spPr>
      </p:pic>
      <p:cxnSp>
        <p:nvCxnSpPr>
          <p:cNvPr id="51" name="Conector recto de flecha 50">
            <a:extLst>
              <a:ext uri="{FF2B5EF4-FFF2-40B4-BE49-F238E27FC236}">
                <a16:creationId xmlns:a16="http://schemas.microsoft.com/office/drawing/2014/main" id="{3E2E3383-3B18-447B-A8F8-398E7CF3CB90}"/>
              </a:ext>
            </a:extLst>
          </p:cNvPr>
          <p:cNvCxnSpPr>
            <a:stCxn id="16" idx="1"/>
          </p:cNvCxnSpPr>
          <p:nvPr/>
        </p:nvCxnSpPr>
        <p:spPr>
          <a:xfrm flipH="1">
            <a:off x="962653" y="1405107"/>
            <a:ext cx="805865" cy="999426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ector recto de flecha 52">
            <a:extLst>
              <a:ext uri="{FF2B5EF4-FFF2-40B4-BE49-F238E27FC236}">
                <a16:creationId xmlns:a16="http://schemas.microsoft.com/office/drawing/2014/main" id="{5AA59DC9-29A9-448E-9624-B54515159AB0}"/>
              </a:ext>
            </a:extLst>
          </p:cNvPr>
          <p:cNvCxnSpPr>
            <a:cxnSpLocks/>
          </p:cNvCxnSpPr>
          <p:nvPr/>
        </p:nvCxnSpPr>
        <p:spPr>
          <a:xfrm>
            <a:off x="4931833" y="2097604"/>
            <a:ext cx="2316692" cy="377009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CuadroTexto 57">
            <a:extLst>
              <a:ext uri="{FF2B5EF4-FFF2-40B4-BE49-F238E27FC236}">
                <a16:creationId xmlns:a16="http://schemas.microsoft.com/office/drawing/2014/main" id="{714216BC-6799-45B2-85E4-DFBD4BB309D3}"/>
              </a:ext>
            </a:extLst>
          </p:cNvPr>
          <p:cNvSpPr txBox="1"/>
          <p:nvPr/>
        </p:nvSpPr>
        <p:spPr>
          <a:xfrm>
            <a:off x="3749483" y="2503742"/>
            <a:ext cx="167516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ca-ES" sz="1000" dirty="0">
              <a:solidFill>
                <a:schemeClr val="accent2"/>
              </a:solidFill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ca-ES" sz="1000" b="1" u="sng" dirty="0">
                <a:solidFill>
                  <a:schemeClr val="accent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Positives</a:t>
            </a:r>
          </a:p>
          <a:p>
            <a:pPr algn="ctr"/>
            <a:endParaRPr lang="ca-ES" sz="1000" dirty="0">
              <a:solidFill>
                <a:schemeClr val="accent2"/>
              </a:solidFill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ca-ES" sz="1000" dirty="0">
                <a:solidFill>
                  <a:schemeClr val="accent2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Cluster 1:</a:t>
            </a:r>
          </a:p>
          <a:p>
            <a:pPr algn="ctr"/>
            <a:r>
              <a:rPr lang="ca-ES" sz="1000" dirty="0">
                <a:solidFill>
                  <a:schemeClr val="accent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“Amazing work inspiring awareness families”</a:t>
            </a:r>
          </a:p>
          <a:p>
            <a:pPr algn="ctr"/>
            <a:r>
              <a:rPr lang="ca-ES" sz="1000" dirty="0">
                <a:solidFill>
                  <a:schemeClr val="accent2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Cluster 2:</a:t>
            </a:r>
          </a:p>
          <a:p>
            <a:pPr algn="ctr"/>
            <a:r>
              <a:rPr lang="ca-ES" sz="1000" dirty="0">
                <a:solidFill>
                  <a:schemeClr val="accent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“... proud suport work many patients...”</a:t>
            </a:r>
            <a:endParaRPr lang="ca-ES" sz="1000" dirty="0">
              <a:solidFill>
                <a:schemeClr val="accent1"/>
              </a:solidFill>
              <a:latin typeface="Arial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2" name="CuadroTexto 61">
            <a:extLst>
              <a:ext uri="{FF2B5EF4-FFF2-40B4-BE49-F238E27FC236}">
                <a16:creationId xmlns:a16="http://schemas.microsoft.com/office/drawing/2014/main" id="{05B8FE44-9914-41CB-A0B0-387589520299}"/>
              </a:ext>
            </a:extLst>
          </p:cNvPr>
          <p:cNvSpPr txBox="1"/>
          <p:nvPr/>
        </p:nvSpPr>
        <p:spPr>
          <a:xfrm>
            <a:off x="5546714" y="2630427"/>
            <a:ext cx="2621638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a-ES" sz="1000" b="1" u="sng" dirty="0">
                <a:solidFill>
                  <a:schemeClr val="accent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Negatives</a:t>
            </a:r>
          </a:p>
          <a:p>
            <a:pPr algn="ctr"/>
            <a:endParaRPr lang="ca-ES" sz="1000" b="1" u="sng" dirty="0">
              <a:solidFill>
                <a:schemeClr val="accent1"/>
              </a:solidFill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ca-ES" sz="1000" dirty="0">
                <a:solidFill>
                  <a:schemeClr val="accent2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Cluster 0:</a:t>
            </a:r>
          </a:p>
          <a:p>
            <a:pPr algn="ctr"/>
            <a:r>
              <a:rPr lang="ca-ES" sz="1000" dirty="0">
                <a:solidFill>
                  <a:schemeClr val="accent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Petició ajuda per migranyes</a:t>
            </a:r>
            <a:endParaRPr lang="ca-ES" sz="1000" dirty="0">
              <a:solidFill>
                <a:schemeClr val="accent1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ca-ES" sz="1000" dirty="0">
                <a:solidFill>
                  <a:schemeClr val="accent2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Cluster 1:</a:t>
            </a:r>
          </a:p>
          <a:p>
            <a:pPr algn="ctr"/>
            <a:r>
              <a:rPr lang="ca-ES" sz="1000" dirty="0">
                <a:solidFill>
                  <a:schemeClr val="accent1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Descripció de la malaltia</a:t>
            </a:r>
          </a:p>
          <a:p>
            <a:pPr algn="ctr"/>
            <a:r>
              <a:rPr lang="ca-ES" sz="1000" dirty="0">
                <a:solidFill>
                  <a:schemeClr val="accent2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Cluster 2:</a:t>
            </a:r>
          </a:p>
          <a:p>
            <a:pPr algn="ctr"/>
            <a:r>
              <a:rPr lang="ca-ES" sz="1000" dirty="0">
                <a:solidFill>
                  <a:schemeClr val="accent1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Manca de tractaments a diagnòstic</a:t>
            </a:r>
          </a:p>
          <a:p>
            <a:pPr algn="ctr"/>
            <a:r>
              <a:rPr lang="ca-ES" sz="1000" dirty="0">
                <a:solidFill>
                  <a:schemeClr val="accent2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Cluster 11:</a:t>
            </a:r>
          </a:p>
          <a:p>
            <a:pPr algn="ctr"/>
            <a:r>
              <a:rPr lang="ca-ES" sz="1000" dirty="0">
                <a:solidFill>
                  <a:schemeClr val="accent1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Patiments insuportables</a:t>
            </a:r>
          </a:p>
          <a:p>
            <a:pPr algn="ctr"/>
            <a:endParaRPr lang="ca-ES" sz="1000" dirty="0">
              <a:solidFill>
                <a:schemeClr val="accent1"/>
              </a:solidFill>
              <a:latin typeface="Arial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4" name="CuadroTexto 63">
            <a:extLst>
              <a:ext uri="{FF2B5EF4-FFF2-40B4-BE49-F238E27FC236}">
                <a16:creationId xmlns:a16="http://schemas.microsoft.com/office/drawing/2014/main" id="{483B1F0D-F6F3-4DBA-85CE-4BC8DD3DDA53}"/>
              </a:ext>
            </a:extLst>
          </p:cNvPr>
          <p:cNvSpPr txBox="1"/>
          <p:nvPr/>
        </p:nvSpPr>
        <p:spPr>
          <a:xfrm>
            <a:off x="4311712" y="2321688"/>
            <a:ext cx="221826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ca-ES" sz="1200" b="1" dirty="0">
                <a:solidFill>
                  <a:schemeClr val="accent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Obtenim les </a:t>
            </a:r>
          </a:p>
          <a:p>
            <a:pPr algn="ctr"/>
            <a:r>
              <a:rPr lang="ca-ES" sz="1200" b="1" dirty="0">
                <a:solidFill>
                  <a:schemeClr val="accent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opinions personals:</a:t>
            </a:r>
          </a:p>
        </p:txBody>
      </p:sp>
      <p:sp>
        <p:nvSpPr>
          <p:cNvPr id="65" name="CuadroTexto 64">
            <a:extLst>
              <a:ext uri="{FF2B5EF4-FFF2-40B4-BE49-F238E27FC236}">
                <a16:creationId xmlns:a16="http://schemas.microsoft.com/office/drawing/2014/main" id="{069C313C-E95D-4765-9FB7-04990518BD40}"/>
              </a:ext>
            </a:extLst>
          </p:cNvPr>
          <p:cNvSpPr txBox="1"/>
          <p:nvPr/>
        </p:nvSpPr>
        <p:spPr>
          <a:xfrm rot="21216150">
            <a:off x="8137931" y="699136"/>
            <a:ext cx="2041014" cy="4578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2400" dirty="0">
                <a:latin typeface="Ink Free" panose="03080402000500000000" pitchFamily="66" charset="0"/>
              </a:rPr>
              <a:t>Criteri aplicat</a:t>
            </a:r>
          </a:p>
        </p:txBody>
      </p:sp>
      <p:pic>
        <p:nvPicPr>
          <p:cNvPr id="4" name="d19">
            <a:hlinkClick r:id="" action="ppaction://media"/>
            <a:extLst>
              <a:ext uri="{FF2B5EF4-FFF2-40B4-BE49-F238E27FC236}">
                <a16:creationId xmlns:a16="http://schemas.microsoft.com/office/drawing/2014/main" id="{CA3D05C6-6ED7-4DC5-ACBF-5E3D1D294E1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81556" y="280957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1763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6547"/>
    </mc:Choice>
    <mc:Fallback>
      <p:transition spd="slow" advTm="665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802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41" objId="4"/>
        <p14:stopEvt time="66547" objId="4"/>
      </p14:showEvt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4444CBA4-4F9D-4C84-9F42-8438172A8659}"/>
              </a:ext>
            </a:extLst>
          </p:cNvPr>
          <p:cNvSpPr/>
          <p:nvPr/>
        </p:nvSpPr>
        <p:spPr>
          <a:xfrm>
            <a:off x="11696695" y="6356350"/>
            <a:ext cx="427567" cy="385233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Marcador de número de diapositiva 9">
            <a:extLst>
              <a:ext uri="{FF2B5EF4-FFF2-40B4-BE49-F238E27FC236}">
                <a16:creationId xmlns:a16="http://schemas.microsoft.com/office/drawing/2014/main" id="{0DCA7064-E168-486F-BCA1-9A94A602C90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00928" y="6356350"/>
            <a:ext cx="4191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5180AE1-0DB9-4ACB-A7E4-A4263CF44E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9EB99310-C1AE-4A42-BC61-CD9BAB6302F2}"/>
              </a:ext>
            </a:extLst>
          </p:cNvPr>
          <p:cNvSpPr txBox="1"/>
          <p:nvPr/>
        </p:nvSpPr>
        <p:spPr>
          <a:xfrm>
            <a:off x="446358" y="726823"/>
            <a:ext cx="11371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a-ES" sz="1800" b="0" i="0" u="sng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Treball</a:t>
            </a:r>
          </a:p>
        </p:txBody>
      </p:sp>
      <p:sp>
        <p:nvSpPr>
          <p:cNvPr id="8" name="Globo: línea 7">
            <a:extLst>
              <a:ext uri="{FF2B5EF4-FFF2-40B4-BE49-F238E27FC236}">
                <a16:creationId xmlns:a16="http://schemas.microsoft.com/office/drawing/2014/main" id="{AE6C6E80-1CBD-465E-8E79-8AFEED71CDB2}"/>
              </a:ext>
            </a:extLst>
          </p:cNvPr>
          <p:cNvSpPr/>
          <p:nvPr/>
        </p:nvSpPr>
        <p:spPr>
          <a:xfrm>
            <a:off x="4284430" y="954713"/>
            <a:ext cx="2504873" cy="674253"/>
          </a:xfrm>
          <a:prstGeom prst="borderCallout1">
            <a:avLst>
              <a:gd name="adj1" fmla="val 164413"/>
              <a:gd name="adj2" fmla="val -93173"/>
              <a:gd name="adj3" fmla="val 5634"/>
              <a:gd name="adj4" fmla="val -2959"/>
            </a:avLst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a-ES" sz="1800" b="0" i="0" u="none" strike="noStrike" kern="1200" cap="none" spc="0" normalizeH="0" baseline="0" noProof="0">
              <a:ln>
                <a:noFill/>
              </a:ln>
              <a:noFill/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E0ACB43C-921B-41CA-852B-98D53107F998}"/>
              </a:ext>
            </a:extLst>
          </p:cNvPr>
          <p:cNvSpPr txBox="1"/>
          <p:nvPr/>
        </p:nvSpPr>
        <p:spPr>
          <a:xfrm>
            <a:off x="4394658" y="921387"/>
            <a:ext cx="244890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5888" marR="0" lvl="0" indent="-11588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ca-ES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OBJECTIUS DEL TREBALL</a:t>
            </a:r>
            <a:r>
              <a:rPr kumimoji="0" lang="ca-ES" sz="10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</a:p>
          <a:p>
            <a:pPr marL="115888" marR="0" lvl="0" indent="-11588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ES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PLANIFICACIÓ DEL TREBALL</a:t>
            </a:r>
            <a:r>
              <a:rPr kumimoji="0" lang="fr-FR" sz="10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  <a:r>
              <a:rPr kumimoji="0" lang="es-ES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endParaRPr kumimoji="0" lang="es-ES" sz="1400" b="0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115888" marR="0" lvl="0" indent="-11588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PRODUCTES OBTINGUTS</a:t>
            </a:r>
            <a:r>
              <a:rPr kumimoji="0" lang="fr-FR" sz="10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4136DAAD-8EA9-472C-B406-F4881D96C5C9}"/>
              </a:ext>
            </a:extLst>
          </p:cNvPr>
          <p:cNvSpPr txBox="1"/>
          <p:nvPr/>
        </p:nvSpPr>
        <p:spPr>
          <a:xfrm>
            <a:off x="5336502" y="2628928"/>
            <a:ext cx="454124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0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COM PODEN AJUDAR LES XARXES SOCIALS? PER QUÈ TWITTER?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pt-BR" sz="10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ES" sz="1000" b="1" i="0" u="none" strike="noStrike" kern="1200" cap="none" spc="0" normalizeH="0" baseline="0" noProof="0" dirty="0">
                <a:ln>
                  <a:noFill/>
                </a:ln>
                <a:solidFill>
                  <a:srgbClr val="5B9BD5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DETECCIÓ DE COMUNITATS / DETECCIÓ DE TEMÀTIQUES</a:t>
            </a:r>
            <a:r>
              <a:rPr kumimoji="0" lang="ca-ES" sz="10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.</a:t>
            </a:r>
            <a:r>
              <a:rPr kumimoji="0" lang="es-ES" sz="10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fr-FR" sz="10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fr-FR" sz="1000" b="1" i="0" u="none" strike="noStrike" kern="1200" cap="none" spc="0" normalizeH="0" baseline="0" noProof="0" dirty="0">
                <a:ln>
                  <a:noFill/>
                </a:ln>
                <a:solidFill>
                  <a:srgbClr val="5B9BD5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ANÀLISI DE CONTINGUTS I ANÀLISI DE SENTIMENT</a:t>
            </a:r>
            <a:r>
              <a:rPr kumimoji="0" lang="ca-ES" sz="10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ca-ES" sz="10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ca-ES" sz="10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INCIDÈNCIA SOBRE LES MALALTIES MINORITÀRIES</a:t>
            </a:r>
            <a:r>
              <a:rPr kumimoji="0" lang="ca-ES" sz="10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.</a:t>
            </a:r>
            <a:endParaRPr kumimoji="0" lang="ca-ES" sz="1000" b="0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Globo: línea 15">
            <a:extLst>
              <a:ext uri="{FF2B5EF4-FFF2-40B4-BE49-F238E27FC236}">
                <a16:creationId xmlns:a16="http://schemas.microsoft.com/office/drawing/2014/main" id="{6A5FB891-A29D-4206-BEB5-F1E8EA789007}"/>
              </a:ext>
            </a:extLst>
          </p:cNvPr>
          <p:cNvSpPr/>
          <p:nvPr/>
        </p:nvSpPr>
        <p:spPr>
          <a:xfrm>
            <a:off x="5260636" y="2522387"/>
            <a:ext cx="4581392" cy="1334359"/>
          </a:xfrm>
          <a:prstGeom prst="borderCallout1">
            <a:avLst>
              <a:gd name="adj1" fmla="val 8139"/>
              <a:gd name="adj2" fmla="val -4754"/>
              <a:gd name="adj3" fmla="val 4511"/>
              <a:gd name="adj4" fmla="val -50208"/>
            </a:avLst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a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44D3DBF4-C71D-46E1-A53F-7B876CDE32A1}"/>
              </a:ext>
            </a:extLst>
          </p:cNvPr>
          <p:cNvSpPr txBox="1"/>
          <p:nvPr/>
        </p:nvSpPr>
        <p:spPr>
          <a:xfrm>
            <a:off x="6227179" y="4294154"/>
            <a:ext cx="4124847" cy="18972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ca-ES" sz="10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CAPTACIÓ I EMMAGATZEMATGE DE DADES</a:t>
            </a:r>
            <a:r>
              <a:rPr kumimoji="0" lang="ca-ES" sz="10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ca-ES" sz="10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ca-ES" sz="10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GENERACIÓ DEL DATASET DE DADES PREPROCESSAT</a:t>
            </a:r>
            <a:r>
              <a:rPr kumimoji="0" lang="ca-ES" sz="10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ca-ES" sz="10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ca-ES" sz="1000" b="1" i="0" u="none" strike="noStrike" kern="1200" cap="none" spc="0" normalizeH="0" baseline="0" noProof="0" dirty="0">
                <a:ln>
                  <a:noFill/>
                </a:ln>
                <a:solidFill>
                  <a:srgbClr val="5B9BD5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ANÀLISI DE LES DADES</a:t>
            </a:r>
          </a:p>
          <a:p>
            <a:pPr marL="1778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a-ES" sz="1000" b="1" i="0" u="none" strike="noStrike" kern="1200" cap="none" spc="0" normalizeH="0" baseline="0" noProof="0" dirty="0">
                <a:ln>
                  <a:noFill/>
                </a:ln>
                <a:solidFill>
                  <a:srgbClr val="5B9BD5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MÈTODES NO SUPERVISATS: TASCA D’AGRUPAMENT</a:t>
            </a:r>
            <a:r>
              <a:rPr kumimoji="0" lang="ca-ES" sz="1000" b="0" i="0" u="none" strike="noStrike" kern="1200" cap="none" spc="0" normalizeH="0" baseline="0" noProof="0" dirty="0">
                <a:ln>
                  <a:noFill/>
                </a:ln>
                <a:solidFill>
                  <a:srgbClr val="5B9BD5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.</a:t>
            </a:r>
            <a:r>
              <a:rPr kumimoji="0" lang="ca-ES" sz="1000" b="1" i="0" u="none" strike="noStrike" kern="1200" cap="none" spc="0" normalizeH="0" baseline="0" noProof="0" dirty="0">
                <a:ln>
                  <a:noFill/>
                </a:ln>
                <a:solidFill>
                  <a:srgbClr val="5B9BD5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ca-ES" sz="10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ca-ES" sz="10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MODELITZACIÓ AMB ELS ALGORISMES </a:t>
            </a:r>
            <a:r>
              <a:rPr kumimoji="0" lang="ca-ES" sz="1000" b="1" i="0" u="none" strike="noStrike" kern="1200" cap="none" spc="0" normalizeH="0" baseline="0" noProof="0" dirty="0">
                <a:ln>
                  <a:noFill/>
                </a:ln>
                <a:solidFill>
                  <a:srgbClr val="5B9BD5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KMEANS</a:t>
            </a:r>
            <a:r>
              <a:rPr kumimoji="0" lang="ca-ES" sz="10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, </a:t>
            </a:r>
            <a:r>
              <a:rPr kumimoji="0" lang="ca-ES" sz="1000" b="1" i="0" u="none" strike="noStrike" kern="1200" cap="none" spc="0" normalizeH="0" baseline="0" noProof="0" dirty="0">
                <a:ln>
                  <a:noFill/>
                </a:ln>
                <a:solidFill>
                  <a:srgbClr val="5B9BD5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DBSCAN</a:t>
            </a:r>
            <a:r>
              <a:rPr kumimoji="0" lang="ca-ES" sz="10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, </a:t>
            </a:r>
          </a:p>
          <a:p>
            <a:pPr marL="1778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a-ES" sz="1000" b="1" i="0" u="none" strike="noStrike" kern="1200" cap="none" spc="0" normalizeH="0" baseline="0" noProof="0" dirty="0">
                <a:ln>
                  <a:noFill/>
                </a:ln>
                <a:solidFill>
                  <a:srgbClr val="5B9BD5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JERÀRQUIC</a:t>
            </a:r>
            <a:r>
              <a:rPr kumimoji="0" lang="ca-ES" sz="10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kumimoji="0" lang="ca-ES" sz="1000" b="1" i="0" u="none" strike="noStrike" kern="1200" cap="none" spc="0" normalizeH="0" baseline="0" noProof="0" dirty="0">
                <a:ln>
                  <a:noFill/>
                </a:ln>
                <a:solidFill>
                  <a:srgbClr val="5B9BD5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AGLOMERATIU</a:t>
            </a:r>
            <a:r>
              <a:rPr kumimoji="0" lang="ca-ES" sz="10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ca-ES" sz="10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ca-ES" sz="10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AVALUACIÓ DE RESULTATS</a:t>
            </a:r>
            <a:r>
              <a:rPr kumimoji="0" lang="ca-ES" sz="10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.</a:t>
            </a:r>
          </a:p>
        </p:txBody>
      </p:sp>
      <p:sp>
        <p:nvSpPr>
          <p:cNvPr id="19" name="Globo: línea 18">
            <a:extLst>
              <a:ext uri="{FF2B5EF4-FFF2-40B4-BE49-F238E27FC236}">
                <a16:creationId xmlns:a16="http://schemas.microsoft.com/office/drawing/2014/main" id="{E7A0E546-3191-43FD-A08A-74A983BA3BD4}"/>
              </a:ext>
            </a:extLst>
          </p:cNvPr>
          <p:cNvSpPr/>
          <p:nvPr/>
        </p:nvSpPr>
        <p:spPr>
          <a:xfrm>
            <a:off x="5918944" y="4228019"/>
            <a:ext cx="4621065" cy="2029522"/>
          </a:xfrm>
          <a:prstGeom prst="borderCallout1">
            <a:avLst>
              <a:gd name="adj1" fmla="val 6741"/>
              <a:gd name="adj2" fmla="val -3508"/>
              <a:gd name="adj3" fmla="val -17770"/>
              <a:gd name="adj4" fmla="val -41087"/>
            </a:avLst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a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4" name="Grupo 13">
            <a:extLst>
              <a:ext uri="{FF2B5EF4-FFF2-40B4-BE49-F238E27FC236}">
                <a16:creationId xmlns:a16="http://schemas.microsoft.com/office/drawing/2014/main" id="{AA2F85DA-CFE3-4100-9BE4-87E9F5C9AB17}"/>
              </a:ext>
            </a:extLst>
          </p:cNvPr>
          <p:cNvGrpSpPr/>
          <p:nvPr/>
        </p:nvGrpSpPr>
        <p:grpSpPr>
          <a:xfrm>
            <a:off x="329640" y="1499165"/>
            <a:ext cx="5376213" cy="4485362"/>
            <a:chOff x="309474" y="1699887"/>
            <a:chExt cx="5376213" cy="4485362"/>
          </a:xfrm>
        </p:grpSpPr>
        <p:sp>
          <p:nvSpPr>
            <p:cNvPr id="18" name="Forma 17">
              <a:extLst>
                <a:ext uri="{FF2B5EF4-FFF2-40B4-BE49-F238E27FC236}">
                  <a16:creationId xmlns:a16="http://schemas.microsoft.com/office/drawing/2014/main" id="{122EA401-B0A5-4363-ABFB-B42AA6148350}"/>
                </a:ext>
              </a:extLst>
            </p:cNvPr>
            <p:cNvSpPr/>
            <p:nvPr/>
          </p:nvSpPr>
          <p:spPr>
            <a:xfrm rot="4396374">
              <a:off x="783478" y="2552023"/>
              <a:ext cx="4485362" cy="2781089"/>
            </a:xfrm>
            <a:prstGeom prst="swooshArrow">
              <a:avLst>
                <a:gd name="adj1" fmla="val 16310"/>
                <a:gd name="adj2" fmla="val 3137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0" name="Elipse 19">
              <a:extLst>
                <a:ext uri="{FF2B5EF4-FFF2-40B4-BE49-F238E27FC236}">
                  <a16:creationId xmlns:a16="http://schemas.microsoft.com/office/drawing/2014/main" id="{EFCFB5E6-690E-4135-ABF3-1AAD26947420}"/>
                </a:ext>
              </a:extLst>
            </p:cNvPr>
            <p:cNvSpPr/>
            <p:nvPr/>
          </p:nvSpPr>
          <p:spPr>
            <a:xfrm>
              <a:off x="1631797" y="2266849"/>
              <a:ext cx="267276" cy="283119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1" name="Elipse 20">
              <a:extLst>
                <a:ext uri="{FF2B5EF4-FFF2-40B4-BE49-F238E27FC236}">
                  <a16:creationId xmlns:a16="http://schemas.microsoft.com/office/drawing/2014/main" id="{B0CA0154-6284-47D6-8F93-8BD58611F12F}"/>
                </a:ext>
              </a:extLst>
            </p:cNvPr>
            <p:cNvSpPr/>
            <p:nvPr/>
          </p:nvSpPr>
          <p:spPr>
            <a:xfrm>
              <a:off x="2372765" y="2670504"/>
              <a:ext cx="337695" cy="356366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2" name="Elipse 21">
              <a:extLst>
                <a:ext uri="{FF2B5EF4-FFF2-40B4-BE49-F238E27FC236}">
                  <a16:creationId xmlns:a16="http://schemas.microsoft.com/office/drawing/2014/main" id="{09EADC6F-6D9A-407F-8F03-E346B69BBAFB}"/>
                </a:ext>
              </a:extLst>
            </p:cNvPr>
            <p:cNvSpPr/>
            <p:nvPr/>
          </p:nvSpPr>
          <p:spPr>
            <a:xfrm>
              <a:off x="3383675" y="3695809"/>
              <a:ext cx="484898" cy="487098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3" name="Forma libre: forma 22">
              <a:extLst>
                <a:ext uri="{FF2B5EF4-FFF2-40B4-BE49-F238E27FC236}">
                  <a16:creationId xmlns:a16="http://schemas.microsoft.com/office/drawing/2014/main" id="{3047F8C6-0098-4393-A016-FFE745E15602}"/>
                </a:ext>
              </a:extLst>
            </p:cNvPr>
            <p:cNvSpPr/>
            <p:nvPr/>
          </p:nvSpPr>
          <p:spPr>
            <a:xfrm>
              <a:off x="309474" y="1736945"/>
              <a:ext cx="1938739" cy="434108"/>
            </a:xfrm>
            <a:custGeom>
              <a:avLst/>
              <a:gdLst>
                <a:gd name="connsiteX0" fmla="*/ 0 w 1938739"/>
                <a:gd name="connsiteY0" fmla="*/ 0 h 762157"/>
                <a:gd name="connsiteX1" fmla="*/ 1938739 w 1938739"/>
                <a:gd name="connsiteY1" fmla="*/ 0 h 762157"/>
                <a:gd name="connsiteX2" fmla="*/ 1938739 w 1938739"/>
                <a:gd name="connsiteY2" fmla="*/ 762157 h 762157"/>
                <a:gd name="connsiteX3" fmla="*/ 0 w 1938739"/>
                <a:gd name="connsiteY3" fmla="*/ 762157 h 762157"/>
                <a:gd name="connsiteX4" fmla="*/ 0 w 1938739"/>
                <a:gd name="connsiteY4" fmla="*/ 0 h 762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38739" h="762157">
                  <a:moveTo>
                    <a:pt x="0" y="0"/>
                  </a:moveTo>
                  <a:lnTo>
                    <a:pt x="1938739" y="0"/>
                  </a:lnTo>
                  <a:lnTo>
                    <a:pt x="1938739" y="762157"/>
                  </a:lnTo>
                  <a:lnTo>
                    <a:pt x="0" y="76215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7940" tIns="27940" rIns="27940" bIns="27940" numCol="1" spcCol="1270" anchor="b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None/>
              </a:pPr>
              <a:r>
                <a:rPr lang="ca-ES" sz="2200" kern="1200" dirty="0"/>
                <a:t>1. Introducció</a:t>
              </a:r>
            </a:p>
          </p:txBody>
        </p:sp>
        <p:sp>
          <p:nvSpPr>
            <p:cNvPr id="24" name="Forma libre: forma 23">
              <a:extLst>
                <a:ext uri="{FF2B5EF4-FFF2-40B4-BE49-F238E27FC236}">
                  <a16:creationId xmlns:a16="http://schemas.microsoft.com/office/drawing/2014/main" id="{DC264843-6230-4882-844F-2ECB38C59576}"/>
                </a:ext>
              </a:extLst>
            </p:cNvPr>
            <p:cNvSpPr/>
            <p:nvPr/>
          </p:nvSpPr>
          <p:spPr>
            <a:xfrm>
              <a:off x="2856176" y="2518987"/>
              <a:ext cx="2829511" cy="762157"/>
            </a:xfrm>
            <a:custGeom>
              <a:avLst/>
              <a:gdLst>
                <a:gd name="connsiteX0" fmla="*/ 0 w 2829511"/>
                <a:gd name="connsiteY0" fmla="*/ 0 h 762157"/>
                <a:gd name="connsiteX1" fmla="*/ 2829511 w 2829511"/>
                <a:gd name="connsiteY1" fmla="*/ 0 h 762157"/>
                <a:gd name="connsiteX2" fmla="*/ 2829511 w 2829511"/>
                <a:gd name="connsiteY2" fmla="*/ 762157 h 762157"/>
                <a:gd name="connsiteX3" fmla="*/ 0 w 2829511"/>
                <a:gd name="connsiteY3" fmla="*/ 762157 h 762157"/>
                <a:gd name="connsiteX4" fmla="*/ 0 w 2829511"/>
                <a:gd name="connsiteY4" fmla="*/ 0 h 762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9511" h="762157">
                  <a:moveTo>
                    <a:pt x="0" y="0"/>
                  </a:moveTo>
                  <a:lnTo>
                    <a:pt x="2829511" y="0"/>
                  </a:lnTo>
                  <a:lnTo>
                    <a:pt x="2829511" y="762157"/>
                  </a:lnTo>
                  <a:lnTo>
                    <a:pt x="0" y="76215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7940" tIns="27940" rIns="27940" bIns="27940" numCol="1" spcCol="1270" anchor="ctr" anchorCtr="0">
              <a:noAutofit/>
            </a:bodyPr>
            <a:lstStyle/>
            <a:p>
              <a:pPr marL="0" lvl="0" indent="0" algn="l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ca-ES" sz="2200" kern="1200"/>
            </a:p>
          </p:txBody>
        </p:sp>
        <p:sp>
          <p:nvSpPr>
            <p:cNvPr id="25" name="Forma libre: forma 24">
              <a:extLst>
                <a:ext uri="{FF2B5EF4-FFF2-40B4-BE49-F238E27FC236}">
                  <a16:creationId xmlns:a16="http://schemas.microsoft.com/office/drawing/2014/main" id="{D0A45C32-40BD-44E7-8F4F-A1B2A28C355C}"/>
                </a:ext>
              </a:extLst>
            </p:cNvPr>
            <p:cNvSpPr/>
            <p:nvPr/>
          </p:nvSpPr>
          <p:spPr>
            <a:xfrm>
              <a:off x="924701" y="2848687"/>
              <a:ext cx="1938739" cy="762157"/>
            </a:xfrm>
            <a:custGeom>
              <a:avLst/>
              <a:gdLst>
                <a:gd name="connsiteX0" fmla="*/ 0 w 2253129"/>
                <a:gd name="connsiteY0" fmla="*/ 0 h 762157"/>
                <a:gd name="connsiteX1" fmla="*/ 2253129 w 2253129"/>
                <a:gd name="connsiteY1" fmla="*/ 0 h 762157"/>
                <a:gd name="connsiteX2" fmla="*/ 2253129 w 2253129"/>
                <a:gd name="connsiteY2" fmla="*/ 762157 h 762157"/>
                <a:gd name="connsiteX3" fmla="*/ 0 w 2253129"/>
                <a:gd name="connsiteY3" fmla="*/ 762157 h 762157"/>
                <a:gd name="connsiteX4" fmla="*/ 0 w 2253129"/>
                <a:gd name="connsiteY4" fmla="*/ 0 h 762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53129" h="762157">
                  <a:moveTo>
                    <a:pt x="0" y="0"/>
                  </a:moveTo>
                  <a:lnTo>
                    <a:pt x="2253129" y="0"/>
                  </a:lnTo>
                  <a:lnTo>
                    <a:pt x="2253129" y="762157"/>
                  </a:lnTo>
                  <a:lnTo>
                    <a:pt x="0" y="76215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7940" tIns="27940" rIns="27940" bIns="27940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None/>
              </a:pPr>
              <a:r>
                <a:rPr lang="ca-ES" sz="2200" kern="1200" dirty="0"/>
                <a:t>2.</a:t>
              </a:r>
            </a:p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None/>
              </a:pPr>
              <a:r>
                <a:rPr lang="ca-ES" sz="2200" kern="1200" dirty="0"/>
                <a:t>Marc de </a:t>
              </a:r>
            </a:p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None/>
              </a:pPr>
              <a:r>
                <a:rPr lang="ca-ES" sz="2200" kern="1200" dirty="0"/>
                <a:t>referència</a:t>
              </a:r>
            </a:p>
          </p:txBody>
        </p:sp>
        <p:sp>
          <p:nvSpPr>
            <p:cNvPr id="26" name="Forma libre: forma 25">
              <a:extLst>
                <a:ext uri="{FF2B5EF4-FFF2-40B4-BE49-F238E27FC236}">
                  <a16:creationId xmlns:a16="http://schemas.microsoft.com/office/drawing/2014/main" id="{BCF1EB41-F0EB-4636-8DEF-95D64227E6C3}"/>
                </a:ext>
              </a:extLst>
            </p:cNvPr>
            <p:cNvSpPr/>
            <p:nvPr/>
          </p:nvSpPr>
          <p:spPr>
            <a:xfrm>
              <a:off x="895711" y="4471788"/>
              <a:ext cx="1729145" cy="762157"/>
            </a:xfrm>
            <a:custGeom>
              <a:avLst/>
              <a:gdLst>
                <a:gd name="connsiteX0" fmla="*/ 0 w 1729145"/>
                <a:gd name="connsiteY0" fmla="*/ 0 h 762157"/>
                <a:gd name="connsiteX1" fmla="*/ 1729145 w 1729145"/>
                <a:gd name="connsiteY1" fmla="*/ 0 h 762157"/>
                <a:gd name="connsiteX2" fmla="*/ 1729145 w 1729145"/>
                <a:gd name="connsiteY2" fmla="*/ 762157 h 762157"/>
                <a:gd name="connsiteX3" fmla="*/ 0 w 1729145"/>
                <a:gd name="connsiteY3" fmla="*/ 762157 h 762157"/>
                <a:gd name="connsiteX4" fmla="*/ 0 w 1729145"/>
                <a:gd name="connsiteY4" fmla="*/ 0 h 762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29145" h="762157">
                  <a:moveTo>
                    <a:pt x="0" y="0"/>
                  </a:moveTo>
                  <a:lnTo>
                    <a:pt x="1729145" y="0"/>
                  </a:lnTo>
                  <a:lnTo>
                    <a:pt x="1729145" y="762157"/>
                  </a:lnTo>
                  <a:lnTo>
                    <a:pt x="0" y="76215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7940" tIns="27940" rIns="27940" bIns="27940" numCol="1" spcCol="1270" anchor="ctr" anchorCtr="0">
              <a:noAutofit/>
            </a:bodyPr>
            <a:lstStyle/>
            <a:p>
              <a:pPr marL="0" lvl="0" indent="0" algn="l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ca-ES" sz="2200" kern="1200" dirty="0"/>
            </a:p>
          </p:txBody>
        </p:sp>
        <p:sp>
          <p:nvSpPr>
            <p:cNvPr id="27" name="Forma libre: forma 26">
              <a:extLst>
                <a:ext uri="{FF2B5EF4-FFF2-40B4-BE49-F238E27FC236}">
                  <a16:creationId xmlns:a16="http://schemas.microsoft.com/office/drawing/2014/main" id="{6D91CE0C-4034-45C4-A820-B4656348A73C}"/>
                </a:ext>
              </a:extLst>
            </p:cNvPr>
            <p:cNvSpPr/>
            <p:nvPr/>
          </p:nvSpPr>
          <p:spPr>
            <a:xfrm>
              <a:off x="994750" y="3927826"/>
              <a:ext cx="3082986" cy="1276664"/>
            </a:xfrm>
            <a:custGeom>
              <a:avLst/>
              <a:gdLst>
                <a:gd name="connsiteX0" fmla="*/ 0 w 1467677"/>
                <a:gd name="connsiteY0" fmla="*/ 0 h 762157"/>
                <a:gd name="connsiteX1" fmla="*/ 1467677 w 1467677"/>
                <a:gd name="connsiteY1" fmla="*/ 0 h 762157"/>
                <a:gd name="connsiteX2" fmla="*/ 1467677 w 1467677"/>
                <a:gd name="connsiteY2" fmla="*/ 762157 h 762157"/>
                <a:gd name="connsiteX3" fmla="*/ 0 w 1467677"/>
                <a:gd name="connsiteY3" fmla="*/ 762157 h 762157"/>
                <a:gd name="connsiteX4" fmla="*/ 0 w 1467677"/>
                <a:gd name="connsiteY4" fmla="*/ 0 h 762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67677" h="762157">
                  <a:moveTo>
                    <a:pt x="0" y="0"/>
                  </a:moveTo>
                  <a:lnTo>
                    <a:pt x="1467677" y="0"/>
                  </a:lnTo>
                  <a:lnTo>
                    <a:pt x="1467677" y="762157"/>
                  </a:lnTo>
                  <a:lnTo>
                    <a:pt x="0" y="76215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700" tIns="12700" rIns="12700" bIns="12700" numCol="1" spcCol="1270" anchor="t" anchorCtr="0">
              <a:noAutofit/>
            </a:bodyPr>
            <a:lstStyle/>
            <a:p>
              <a:pPr marL="0" lvl="0" indent="0" algn="ctr" defTabSz="444500">
                <a:lnSpc>
                  <a:spcPct val="90000"/>
                </a:lnSpc>
                <a:spcBef>
                  <a:spcPct val="0"/>
                </a:spcBef>
                <a:buNone/>
              </a:pPr>
              <a:r>
                <a:rPr lang="ca-ES" sz="2400" kern="1200" dirty="0"/>
                <a:t>3.</a:t>
              </a:r>
            </a:p>
            <a:p>
              <a:pPr marL="0" lvl="0" indent="0" algn="ctr" defTabSz="444500">
                <a:lnSpc>
                  <a:spcPct val="90000"/>
                </a:lnSpc>
                <a:spcBef>
                  <a:spcPct val="0"/>
                </a:spcBef>
                <a:buNone/>
              </a:pPr>
              <a:r>
                <a:rPr lang="ca-ES" sz="2200" kern="1200" dirty="0"/>
                <a:t>Disseny i </a:t>
              </a:r>
            </a:p>
            <a:p>
              <a:pPr marL="0" lvl="0" indent="0" algn="ctr" defTabSz="444500">
                <a:lnSpc>
                  <a:spcPct val="90000"/>
                </a:lnSpc>
                <a:spcBef>
                  <a:spcPct val="0"/>
                </a:spcBef>
                <a:buNone/>
              </a:pPr>
              <a:r>
                <a:rPr lang="ca-ES" sz="2200" kern="1200" dirty="0"/>
                <a:t>implementació </a:t>
              </a:r>
            </a:p>
            <a:p>
              <a:pPr marL="0" lvl="0" indent="0" algn="ctr" defTabSz="444500">
                <a:lnSpc>
                  <a:spcPct val="90000"/>
                </a:lnSpc>
                <a:spcBef>
                  <a:spcPct val="0"/>
                </a:spcBef>
                <a:buNone/>
              </a:pPr>
              <a:r>
                <a:rPr lang="ca-ES" sz="2200" kern="1200" dirty="0"/>
                <a:t>de l’anàlisi</a:t>
              </a:r>
            </a:p>
          </p:txBody>
        </p:sp>
      </p:grpSp>
      <p:pic>
        <p:nvPicPr>
          <p:cNvPr id="31" name="Imagen 30" descr="Captura de pantalla de un celular&#10;&#10;Descripción generada automáticamente">
            <a:extLst>
              <a:ext uri="{FF2B5EF4-FFF2-40B4-BE49-F238E27FC236}">
                <a16:creationId xmlns:a16="http://schemas.microsoft.com/office/drawing/2014/main" id="{29A3DEF3-4A01-4E70-961B-FA31C8B079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3788" y="680426"/>
            <a:ext cx="3168790" cy="1775825"/>
          </a:xfrm>
          <a:prstGeom prst="rect">
            <a:avLst/>
          </a:prstGeom>
        </p:spPr>
      </p:pic>
      <p:cxnSp>
        <p:nvCxnSpPr>
          <p:cNvPr id="33" name="Conector recto 32">
            <a:extLst>
              <a:ext uri="{FF2B5EF4-FFF2-40B4-BE49-F238E27FC236}">
                <a16:creationId xmlns:a16="http://schemas.microsoft.com/office/drawing/2014/main" id="{ED10F3B6-0452-4B2D-8833-FDC5AC6D22B7}"/>
              </a:ext>
            </a:extLst>
          </p:cNvPr>
          <p:cNvCxnSpPr>
            <a:cxnSpLocks/>
          </p:cNvCxnSpPr>
          <p:nvPr/>
        </p:nvCxnSpPr>
        <p:spPr>
          <a:xfrm>
            <a:off x="6667958" y="1295621"/>
            <a:ext cx="397693" cy="0"/>
          </a:xfrm>
          <a:prstGeom prst="line">
            <a:avLst/>
          </a:prstGeom>
          <a:ln w="25400">
            <a:headEnd type="arrow"/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5" name="CuadroTexto 34">
            <a:extLst>
              <a:ext uri="{FF2B5EF4-FFF2-40B4-BE49-F238E27FC236}">
                <a16:creationId xmlns:a16="http://schemas.microsoft.com/office/drawing/2014/main" id="{D0642DAA-995E-4216-ADF4-C727D6EF116F}"/>
              </a:ext>
            </a:extLst>
          </p:cNvPr>
          <p:cNvSpPr txBox="1"/>
          <p:nvPr/>
        </p:nvSpPr>
        <p:spPr>
          <a:xfrm>
            <a:off x="3580184" y="172467"/>
            <a:ext cx="45995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2400" b="1" i="0" strike="noStrike" cap="small" baseline="0" dirty="0">
                <a:solidFill>
                  <a:schemeClr val="accent1">
                    <a:lumMod val="75000"/>
                  </a:schemeClr>
                </a:solidFill>
              </a:rPr>
              <a:t>V</a:t>
            </a:r>
            <a:r>
              <a:rPr lang="ca-ES" sz="2000" b="1" i="0" strike="noStrike" cap="small" baseline="0" dirty="0">
                <a:solidFill>
                  <a:schemeClr val="accent1">
                    <a:lumMod val="75000"/>
                  </a:schemeClr>
                </a:solidFill>
              </a:rPr>
              <a:t>ISIÓ </a:t>
            </a:r>
            <a:r>
              <a:rPr lang="ca-ES" sz="2000" b="1" cap="small" dirty="0">
                <a:solidFill>
                  <a:schemeClr val="accent1">
                    <a:lumMod val="75000"/>
                  </a:schemeClr>
                </a:solidFill>
              </a:rPr>
              <a:t>GENERAL DEL TREBALL</a:t>
            </a:r>
            <a:endParaRPr lang="ca-ES" sz="2000" i="0" strike="noStrike" cap="small" baseline="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8" name="Elipse 27">
            <a:extLst>
              <a:ext uri="{FF2B5EF4-FFF2-40B4-BE49-F238E27FC236}">
                <a16:creationId xmlns:a16="http://schemas.microsoft.com/office/drawing/2014/main" id="{9EAC3588-9706-4BB1-B4C8-DBA62825EC33}"/>
              </a:ext>
            </a:extLst>
          </p:cNvPr>
          <p:cNvSpPr/>
          <p:nvPr/>
        </p:nvSpPr>
        <p:spPr>
          <a:xfrm>
            <a:off x="4027295" y="4812572"/>
            <a:ext cx="635601" cy="577765"/>
          </a:xfrm>
          <a:prstGeom prst="ellipse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9" name="Forma libre: forma 28">
            <a:extLst>
              <a:ext uri="{FF2B5EF4-FFF2-40B4-BE49-F238E27FC236}">
                <a16:creationId xmlns:a16="http://schemas.microsoft.com/office/drawing/2014/main" id="{A2AA6FC1-6B0D-4AFA-915F-A278B36EDB44}"/>
              </a:ext>
            </a:extLst>
          </p:cNvPr>
          <p:cNvSpPr/>
          <p:nvPr/>
        </p:nvSpPr>
        <p:spPr>
          <a:xfrm>
            <a:off x="2113539" y="5265906"/>
            <a:ext cx="2583405" cy="503830"/>
          </a:xfrm>
          <a:custGeom>
            <a:avLst/>
            <a:gdLst>
              <a:gd name="connsiteX0" fmla="*/ 0 w 2253129"/>
              <a:gd name="connsiteY0" fmla="*/ 0 h 762157"/>
              <a:gd name="connsiteX1" fmla="*/ 2253129 w 2253129"/>
              <a:gd name="connsiteY1" fmla="*/ 0 h 762157"/>
              <a:gd name="connsiteX2" fmla="*/ 2253129 w 2253129"/>
              <a:gd name="connsiteY2" fmla="*/ 762157 h 762157"/>
              <a:gd name="connsiteX3" fmla="*/ 0 w 2253129"/>
              <a:gd name="connsiteY3" fmla="*/ 762157 h 762157"/>
              <a:gd name="connsiteX4" fmla="*/ 0 w 2253129"/>
              <a:gd name="connsiteY4" fmla="*/ 0 h 7621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53129" h="762157">
                <a:moveTo>
                  <a:pt x="0" y="0"/>
                </a:moveTo>
                <a:lnTo>
                  <a:pt x="2253129" y="0"/>
                </a:lnTo>
                <a:lnTo>
                  <a:pt x="2253129" y="762157"/>
                </a:lnTo>
                <a:lnTo>
                  <a:pt x="0" y="76215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7940" tIns="27940" rIns="27940" bIns="27940" numCol="1" spcCol="1270" anchor="ctr" anchorCtr="0">
            <a:noAutofit/>
          </a:bodyPr>
          <a:lstStyle/>
          <a:p>
            <a:pPr marL="0" lvl="0" indent="0" algn="ctr" defTabSz="977900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</a:pPr>
            <a:r>
              <a:rPr lang="ca-ES" sz="2200" dirty="0"/>
              <a:t>4</a:t>
            </a:r>
            <a:r>
              <a:rPr lang="ca-ES" sz="2200" kern="1200" dirty="0"/>
              <a:t>. Conclusions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2B99E986-FFF8-474F-A513-E4D81A53A335}"/>
              </a:ext>
            </a:extLst>
          </p:cNvPr>
          <p:cNvSpPr txBox="1"/>
          <p:nvPr/>
        </p:nvSpPr>
        <p:spPr>
          <a:xfrm>
            <a:off x="3209780" y="2189594"/>
            <a:ext cx="1471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a-ES" dirty="0">
                <a:solidFill>
                  <a:schemeClr val="accent2"/>
                </a:solidFill>
              </a:rPr>
              <a:t>‘Estat de l’art’</a:t>
            </a:r>
          </a:p>
        </p:txBody>
      </p:sp>
      <p:pic>
        <p:nvPicPr>
          <p:cNvPr id="7" name="d2">
            <a:hlinkClick r:id="" action="ppaction://media"/>
            <a:extLst>
              <a:ext uri="{FF2B5EF4-FFF2-40B4-BE49-F238E27FC236}">
                <a16:creationId xmlns:a16="http://schemas.microsoft.com/office/drawing/2014/main" id="{5D7B9B27-A892-4743-BB08-E113391819F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75853" y="288393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2352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2799"/>
    </mc:Choice>
    <mc:Fallback>
      <p:transition spd="slow" advTm="1127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0932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0" objId="7"/>
        <p14:stopEvt time="111053" objId="7"/>
      </p14:showEvtLst>
    </p:ext>
  </p:extLs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4444CBA4-4F9D-4C84-9F42-8438172A8659}"/>
              </a:ext>
            </a:extLst>
          </p:cNvPr>
          <p:cNvSpPr/>
          <p:nvPr/>
        </p:nvSpPr>
        <p:spPr>
          <a:xfrm>
            <a:off x="11696695" y="6356350"/>
            <a:ext cx="427567" cy="385233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Marcador de número de diapositiva 9">
            <a:extLst>
              <a:ext uri="{FF2B5EF4-FFF2-40B4-BE49-F238E27FC236}">
                <a16:creationId xmlns:a16="http://schemas.microsoft.com/office/drawing/2014/main" id="{0DCA7064-E168-486F-BCA1-9A94A602C90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00928" y="6356350"/>
            <a:ext cx="419100" cy="365125"/>
          </a:xfrm>
        </p:spPr>
        <p:txBody>
          <a:bodyPr/>
          <a:lstStyle/>
          <a:p>
            <a:pPr algn="ctr"/>
            <a:fld id="{85180AE1-0DB9-4ACB-A7E4-A4263CF44EAB}" type="slidenum">
              <a:rPr lang="en-US" smtClean="0">
                <a:solidFill>
                  <a:schemeClr val="bg1"/>
                </a:solidFill>
                <a:latin typeface="Arial Black" panose="020B0A04020102020204" pitchFamily="34" charset="0"/>
              </a:rPr>
              <a:pPr algn="ctr"/>
              <a:t>20</a:t>
            </a:fld>
            <a:endParaRPr lang="en-US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A8BC8B3D-7273-489F-95E5-D9D54AA146A4}"/>
              </a:ext>
            </a:extLst>
          </p:cNvPr>
          <p:cNvSpPr txBox="1"/>
          <p:nvPr/>
        </p:nvSpPr>
        <p:spPr>
          <a:xfrm>
            <a:off x="2951947" y="147431"/>
            <a:ext cx="300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i="0" u="none" strike="noStrike" baseline="0" dirty="0">
                <a:solidFill>
                  <a:schemeClr val="accent1">
                    <a:lumMod val="75000"/>
                  </a:schemeClr>
                </a:solidFill>
              </a:rPr>
              <a:t>C</a:t>
            </a:r>
            <a:r>
              <a:rPr lang="fr-FR" sz="2000" b="1" i="0" u="none" strike="noStrike" baseline="0" dirty="0">
                <a:solidFill>
                  <a:schemeClr val="accent1">
                    <a:lumMod val="75000"/>
                  </a:schemeClr>
                </a:solidFill>
              </a:rPr>
              <a:t>ONCLUSIONS</a:t>
            </a:r>
            <a:r>
              <a:rPr lang="fr-FR" sz="2400" b="1" i="0" u="none" strike="noStrike" baseline="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fr-FR" sz="2000" b="1" i="0" u="none" strike="noStrike" baseline="0" dirty="0">
                <a:solidFill>
                  <a:schemeClr val="accent1">
                    <a:lumMod val="75000"/>
                  </a:schemeClr>
                </a:solidFill>
              </a:rPr>
              <a:t>FINALS</a:t>
            </a:r>
            <a:endParaRPr lang="fr-FR" sz="2000" i="0" u="none" strike="noStrike" baseline="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2B0004EF-D963-4CE0-B06D-BE9A71C24CC7}"/>
              </a:ext>
            </a:extLst>
          </p:cNvPr>
          <p:cNvSpPr txBox="1"/>
          <p:nvPr/>
        </p:nvSpPr>
        <p:spPr>
          <a:xfrm>
            <a:off x="566250" y="924275"/>
            <a:ext cx="7159583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ca-ES" sz="1200" dirty="0">
                <a:solidFill>
                  <a:schemeClr val="accent1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A continuació exposem les </a:t>
            </a:r>
            <a:r>
              <a:rPr lang="ca-ES" sz="1200" b="1" dirty="0">
                <a:solidFill>
                  <a:schemeClr val="accent1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conclusions</a:t>
            </a:r>
            <a:r>
              <a:rPr lang="ca-ES" sz="1200" dirty="0">
                <a:solidFill>
                  <a:schemeClr val="accent1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 més rellevants resultat d’aquest treball de final de màster:</a:t>
            </a:r>
          </a:p>
          <a:p>
            <a:pPr algn="just">
              <a:spcAft>
                <a:spcPts val="0"/>
              </a:spcAft>
            </a:pPr>
            <a:endParaRPr lang="ca-ES" sz="1200" dirty="0">
              <a:solidFill>
                <a:schemeClr val="accent1"/>
              </a:solidFill>
              <a:latin typeface="Arial" panose="020B0604020202020204" pitchFamily="34" charset="0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endParaRPr lang="ca-ES" sz="1200" dirty="0">
              <a:solidFill>
                <a:schemeClr val="accent1"/>
              </a:solidFill>
              <a:latin typeface="Arial" panose="020B0604020202020204" pitchFamily="34" charset="0"/>
              <a:cs typeface="Times New Roman" panose="02020603050405020304" pitchFamily="18" charset="0"/>
            </a:endParaRPr>
          </a:p>
          <a:p>
            <a:pPr marL="228600" indent="-228600" algn="just">
              <a:spcAft>
                <a:spcPts val="0"/>
              </a:spcAft>
              <a:buFont typeface="+mj-lt"/>
              <a:buAutoNum type="arabicPeriod"/>
            </a:pPr>
            <a:r>
              <a:rPr lang="ca-ES" sz="1200" dirty="0">
                <a:solidFill>
                  <a:schemeClr val="accent1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En l’àmbit del </a:t>
            </a:r>
            <a:r>
              <a:rPr lang="ca-ES" sz="1200" dirty="0">
                <a:solidFill>
                  <a:schemeClr val="accent2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dia mundial de les malalties minoritàries</a:t>
            </a:r>
            <a:r>
              <a:rPr lang="ca-ES" sz="1200" dirty="0">
                <a:solidFill>
                  <a:schemeClr val="accent1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, s’han capturat, preprocessat, emmagatzemat, modelat i analitzat mitjançant mètodes no supervisats, dades de la xarxa social Twitter, en un període de 47 dies al voltant del dia 29 de febrer de 2020.</a:t>
            </a:r>
          </a:p>
          <a:p>
            <a:pPr marL="228600" indent="-228600" algn="just">
              <a:spcAft>
                <a:spcPts val="0"/>
              </a:spcAft>
              <a:buFont typeface="+mj-lt"/>
              <a:buAutoNum type="arabicPeriod"/>
            </a:pPr>
            <a:endParaRPr lang="ca-ES" sz="1200" dirty="0">
              <a:solidFill>
                <a:schemeClr val="accent1"/>
              </a:solidFill>
              <a:latin typeface="Arial" panose="020B0604020202020204" pitchFamily="34" charset="0"/>
              <a:cs typeface="Times New Roman" panose="02020603050405020304" pitchFamily="18" charset="0"/>
            </a:endParaRPr>
          </a:p>
          <a:p>
            <a:pPr marL="228600" indent="-228600" algn="just">
              <a:spcAft>
                <a:spcPts val="0"/>
              </a:spcAft>
              <a:buFont typeface="+mj-lt"/>
              <a:buAutoNum type="arabicPeriod"/>
            </a:pPr>
            <a:r>
              <a:rPr lang="ca-ES" sz="1200" dirty="0">
                <a:solidFill>
                  <a:schemeClr val="accent1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S’han obtingut un </a:t>
            </a:r>
            <a:r>
              <a:rPr lang="ca-ES" sz="1200" dirty="0">
                <a:solidFill>
                  <a:schemeClr val="accent2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dataset de modelització</a:t>
            </a:r>
            <a:r>
              <a:rPr lang="ca-ES" sz="1200" dirty="0">
                <a:solidFill>
                  <a:schemeClr val="accent1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 amb dades processades, una </a:t>
            </a:r>
            <a:r>
              <a:rPr lang="ca-ES" sz="1200" dirty="0">
                <a:solidFill>
                  <a:schemeClr val="accent2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base de dades documental </a:t>
            </a:r>
            <a:r>
              <a:rPr lang="ca-ES" sz="1200" dirty="0">
                <a:solidFill>
                  <a:schemeClr val="accent1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amb totes les dades dels tuits originals, i com resultat d’una tasca d’agrupament dels tuits, s’han obtingut les </a:t>
            </a:r>
            <a:r>
              <a:rPr lang="ca-ES" sz="1200" dirty="0">
                <a:solidFill>
                  <a:schemeClr val="accent2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comunitats d’usuaris </a:t>
            </a:r>
            <a:r>
              <a:rPr lang="ca-ES" sz="1200" dirty="0">
                <a:solidFill>
                  <a:schemeClr val="accent1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i les </a:t>
            </a:r>
            <a:r>
              <a:rPr lang="ca-ES" sz="1200" dirty="0">
                <a:solidFill>
                  <a:schemeClr val="accent2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temàtiques principals</a:t>
            </a:r>
            <a:r>
              <a:rPr lang="ca-ES" sz="1200" dirty="0">
                <a:solidFill>
                  <a:schemeClr val="accent1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.</a:t>
            </a:r>
          </a:p>
          <a:p>
            <a:pPr marL="228600" indent="-228600" algn="just">
              <a:spcAft>
                <a:spcPts val="0"/>
              </a:spcAft>
              <a:buFont typeface="+mj-lt"/>
              <a:buAutoNum type="arabicPeriod"/>
            </a:pPr>
            <a:endParaRPr lang="ca-ES" sz="1200" dirty="0">
              <a:solidFill>
                <a:schemeClr val="accent1"/>
              </a:solidFill>
              <a:latin typeface="Arial" panose="020B0604020202020204" pitchFamily="34" charset="0"/>
              <a:cs typeface="Times New Roman" panose="02020603050405020304" pitchFamily="18" charset="0"/>
            </a:endParaRPr>
          </a:p>
          <a:p>
            <a:pPr marL="228600" indent="-228600" algn="just">
              <a:spcAft>
                <a:spcPts val="0"/>
              </a:spcAft>
              <a:buFont typeface="+mj-lt"/>
              <a:buAutoNum type="arabicPeriod"/>
            </a:pPr>
            <a:r>
              <a:rPr lang="ca-ES" sz="1200" dirty="0">
                <a:solidFill>
                  <a:schemeClr val="accent1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Mitjançant un </a:t>
            </a:r>
            <a:r>
              <a:rPr lang="ca-ES" sz="1200" dirty="0">
                <a:solidFill>
                  <a:schemeClr val="accent2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anàlisi de sentiment</a:t>
            </a:r>
            <a:r>
              <a:rPr lang="ca-ES" sz="1200" dirty="0">
                <a:solidFill>
                  <a:schemeClr val="accent1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,</a:t>
            </a:r>
            <a:r>
              <a:rPr lang="ca-ES" sz="1200" dirty="0">
                <a:solidFill>
                  <a:schemeClr val="accent2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ca-ES" sz="1200" dirty="0">
                <a:solidFill>
                  <a:schemeClr val="accent1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hem extret la informació subjectiva rellevant sobre opinions a favor i en contra de pacients, hospitals, centres mèdics i entitats de suport.</a:t>
            </a:r>
          </a:p>
          <a:p>
            <a:pPr marL="228600" indent="-228600" algn="just">
              <a:spcAft>
                <a:spcPts val="0"/>
              </a:spcAft>
              <a:buFont typeface="+mj-lt"/>
              <a:buAutoNum type="arabicPeriod"/>
            </a:pPr>
            <a:endParaRPr lang="ca-ES" sz="1200" dirty="0">
              <a:solidFill>
                <a:schemeClr val="accent1"/>
              </a:solidFill>
              <a:latin typeface="Arial" panose="020B0604020202020204" pitchFamily="34" charset="0"/>
              <a:cs typeface="Times New Roman" panose="02020603050405020304" pitchFamily="18" charset="0"/>
            </a:endParaRPr>
          </a:p>
          <a:p>
            <a:pPr marL="228600" indent="-228600" algn="just">
              <a:spcAft>
                <a:spcPts val="0"/>
              </a:spcAft>
              <a:buFont typeface="+mj-lt"/>
              <a:buAutoNum type="arabicPeriod"/>
            </a:pPr>
            <a:r>
              <a:rPr lang="ca-ES" sz="1200" dirty="0">
                <a:solidFill>
                  <a:schemeClr val="accent1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S’han capturat patrons de </a:t>
            </a:r>
            <a:r>
              <a:rPr lang="ca-ES" sz="1200" dirty="0">
                <a:solidFill>
                  <a:schemeClr val="accent2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denúncies</a:t>
            </a:r>
            <a:r>
              <a:rPr lang="ca-ES" sz="1200" dirty="0">
                <a:solidFill>
                  <a:schemeClr val="accent1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, </a:t>
            </a:r>
            <a:r>
              <a:rPr lang="ca-ES" sz="1200" dirty="0">
                <a:solidFill>
                  <a:schemeClr val="accent2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peticions de suport</a:t>
            </a:r>
            <a:r>
              <a:rPr lang="ca-ES" sz="1200" dirty="0">
                <a:solidFill>
                  <a:schemeClr val="accent1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, </a:t>
            </a:r>
            <a:r>
              <a:rPr lang="ca-ES" sz="1200" dirty="0">
                <a:solidFill>
                  <a:schemeClr val="accent2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sentiments</a:t>
            </a:r>
            <a:r>
              <a:rPr lang="ca-ES" sz="1200" dirty="0">
                <a:solidFill>
                  <a:schemeClr val="accent1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 i </a:t>
            </a:r>
            <a:r>
              <a:rPr lang="ca-ES" sz="1200" dirty="0">
                <a:solidFill>
                  <a:schemeClr val="accent2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sensacions personals </a:t>
            </a:r>
            <a:r>
              <a:rPr lang="ca-ES" sz="1200" dirty="0">
                <a:solidFill>
                  <a:schemeClr val="accent1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dels pacients que poden guiar la presa de decisions futures i l’elaboració de fulls de ruta de les entitats que lluiten contra les malalties minoritàries.</a:t>
            </a:r>
          </a:p>
          <a:p>
            <a:pPr marL="228600" indent="-228600" algn="just">
              <a:spcAft>
                <a:spcPts val="0"/>
              </a:spcAft>
              <a:buFont typeface="+mj-lt"/>
              <a:buAutoNum type="arabicPeriod"/>
            </a:pPr>
            <a:endParaRPr lang="ca-ES" sz="1200" dirty="0">
              <a:solidFill>
                <a:schemeClr val="accent1"/>
              </a:solidFill>
              <a:latin typeface="Arial" panose="020B0604020202020204" pitchFamily="34" charset="0"/>
              <a:cs typeface="Times New Roman" panose="02020603050405020304" pitchFamily="18" charset="0"/>
            </a:endParaRPr>
          </a:p>
          <a:p>
            <a:pPr marL="228600" indent="-228600" algn="just">
              <a:spcAft>
                <a:spcPts val="0"/>
              </a:spcAft>
              <a:buFont typeface="+mj-lt"/>
              <a:buAutoNum type="arabicPeriod"/>
            </a:pPr>
            <a:r>
              <a:rPr lang="ca-ES" sz="1200" dirty="0">
                <a:solidFill>
                  <a:schemeClr val="accent1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S’ha demostrat, que cal més recerca i investigació per reduir el temps</a:t>
            </a:r>
            <a:r>
              <a:rPr lang="ca-ES" sz="1200" dirty="0">
                <a:solidFill>
                  <a:schemeClr val="accent2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 en diagnosticar correctament </a:t>
            </a:r>
            <a:r>
              <a:rPr lang="ca-ES" sz="1200" dirty="0">
                <a:solidFill>
                  <a:schemeClr val="accent1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les malalties que pateixen els pacients i disposar de </a:t>
            </a:r>
            <a:r>
              <a:rPr lang="ca-ES" sz="1200" dirty="0">
                <a:solidFill>
                  <a:schemeClr val="accent2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nous tractaments</a:t>
            </a:r>
            <a:r>
              <a:rPr lang="ca-ES" sz="1200" dirty="0">
                <a:solidFill>
                  <a:schemeClr val="accent1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, per donar el </a:t>
            </a:r>
            <a:r>
              <a:rPr lang="ca-ES" sz="1200" dirty="0">
                <a:solidFill>
                  <a:schemeClr val="accent2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suport adequat</a:t>
            </a:r>
            <a:r>
              <a:rPr lang="ca-ES" sz="1200" dirty="0">
                <a:solidFill>
                  <a:schemeClr val="accent1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 als pacients i les seves famílies.</a:t>
            </a:r>
          </a:p>
          <a:p>
            <a:pPr marL="228600" indent="-228600" algn="just">
              <a:spcAft>
                <a:spcPts val="0"/>
              </a:spcAft>
              <a:buFont typeface="+mj-lt"/>
              <a:buAutoNum type="arabicPeriod"/>
            </a:pPr>
            <a:endParaRPr lang="ca-ES" sz="1200" dirty="0">
              <a:solidFill>
                <a:schemeClr val="accent1"/>
              </a:solidFill>
              <a:latin typeface="Arial" panose="020B0604020202020204" pitchFamily="34" charset="0"/>
              <a:cs typeface="Times New Roman" panose="02020603050405020304" pitchFamily="18" charset="0"/>
            </a:endParaRPr>
          </a:p>
          <a:p>
            <a:pPr marL="228600" indent="-228600" algn="just">
              <a:spcAft>
                <a:spcPts val="0"/>
              </a:spcAft>
              <a:buFont typeface="+mj-lt"/>
              <a:buAutoNum type="arabicPeriod"/>
            </a:pPr>
            <a:r>
              <a:rPr lang="ca-ES" sz="1200" dirty="0">
                <a:solidFill>
                  <a:schemeClr val="accent1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La </a:t>
            </a:r>
            <a:r>
              <a:rPr lang="ca-ES" sz="1200" dirty="0">
                <a:solidFill>
                  <a:schemeClr val="accent2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xarxa social Twitter</a:t>
            </a:r>
            <a:r>
              <a:rPr lang="ca-ES" sz="1200" dirty="0">
                <a:solidFill>
                  <a:schemeClr val="accent1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 és una eina útil per </a:t>
            </a:r>
            <a:r>
              <a:rPr lang="ca-ES" sz="1200" dirty="0">
                <a:solidFill>
                  <a:schemeClr val="accent2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difondre el missatge </a:t>
            </a:r>
            <a:r>
              <a:rPr lang="ca-ES" sz="1200" dirty="0">
                <a:solidFill>
                  <a:schemeClr val="accent1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de cada persona que pateix una malaltia minoritària i les </a:t>
            </a:r>
            <a:r>
              <a:rPr lang="ca-ES" sz="1200" dirty="0">
                <a:solidFill>
                  <a:schemeClr val="accent2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noves tecnologies en matèria d’aprenentatge automàtic no supervisat</a:t>
            </a:r>
            <a:r>
              <a:rPr lang="ca-ES" sz="1200" dirty="0">
                <a:solidFill>
                  <a:schemeClr val="accent1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, una</a:t>
            </a:r>
            <a:r>
              <a:rPr lang="ca-ES" sz="1200" dirty="0">
                <a:solidFill>
                  <a:schemeClr val="accent2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ca-ES" sz="1200" dirty="0">
                <a:solidFill>
                  <a:schemeClr val="accent1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bona forma d’analitzar-lo, per </a:t>
            </a:r>
            <a:r>
              <a:rPr lang="ca-ES" sz="1200" dirty="0">
                <a:solidFill>
                  <a:schemeClr val="accent2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erradicar la invisibilitat i solitud</a:t>
            </a:r>
            <a:r>
              <a:rPr lang="ca-ES" sz="1200" dirty="0">
                <a:solidFill>
                  <a:schemeClr val="accent1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 en que actualment els afectats estan immersos.</a:t>
            </a:r>
            <a:endParaRPr lang="ca-ES" sz="1200" dirty="0">
              <a:solidFill>
                <a:schemeClr val="accent1"/>
              </a:solidFill>
            </a:endParaRPr>
          </a:p>
        </p:txBody>
      </p:sp>
      <p:pic>
        <p:nvPicPr>
          <p:cNvPr id="2" name="d20">
            <a:hlinkClick r:id="" action="ppaction://media"/>
            <a:extLst>
              <a:ext uri="{FF2B5EF4-FFF2-40B4-BE49-F238E27FC236}">
                <a16:creationId xmlns:a16="http://schemas.microsoft.com/office/drawing/2014/main" id="{4D0D21C1-AE62-4125-817A-BE7426CDF93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6876" y="290077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2298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8420"/>
    </mc:Choice>
    <mc:Fallback>
      <p:transition spd="slow" advTm="984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729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40" objId="2"/>
        <p14:stopEvt time="97454" objId="2"/>
      </p14:showEvtLst>
    </p:ext>
  </p:extLs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4444CBA4-4F9D-4C84-9F42-8438172A8659}"/>
              </a:ext>
            </a:extLst>
          </p:cNvPr>
          <p:cNvSpPr/>
          <p:nvPr/>
        </p:nvSpPr>
        <p:spPr>
          <a:xfrm>
            <a:off x="11696695" y="6356350"/>
            <a:ext cx="427567" cy="385233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Marcador de número de diapositiva 9">
            <a:extLst>
              <a:ext uri="{FF2B5EF4-FFF2-40B4-BE49-F238E27FC236}">
                <a16:creationId xmlns:a16="http://schemas.microsoft.com/office/drawing/2014/main" id="{0DCA7064-E168-486F-BCA1-9A94A602C90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00928" y="6356350"/>
            <a:ext cx="419100" cy="365125"/>
          </a:xfrm>
        </p:spPr>
        <p:txBody>
          <a:bodyPr/>
          <a:lstStyle/>
          <a:p>
            <a:pPr algn="ctr"/>
            <a:fld id="{85180AE1-0DB9-4ACB-A7E4-A4263CF44EAB}" type="slidenum">
              <a:rPr lang="en-US" smtClean="0">
                <a:solidFill>
                  <a:schemeClr val="bg1"/>
                </a:solidFill>
                <a:latin typeface="Arial Black" panose="020B0A04020102020204" pitchFamily="34" charset="0"/>
              </a:rPr>
              <a:pPr algn="ctr"/>
              <a:t>21</a:t>
            </a:fld>
            <a:endParaRPr lang="en-US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A8BC8B3D-7273-489F-95E5-D9D54AA146A4}"/>
              </a:ext>
            </a:extLst>
          </p:cNvPr>
          <p:cNvSpPr txBox="1"/>
          <p:nvPr/>
        </p:nvSpPr>
        <p:spPr>
          <a:xfrm>
            <a:off x="2951947" y="147431"/>
            <a:ext cx="300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i="0" u="none" strike="noStrike" baseline="0" dirty="0">
                <a:solidFill>
                  <a:schemeClr val="accent1">
                    <a:lumMod val="75000"/>
                  </a:schemeClr>
                </a:solidFill>
              </a:rPr>
              <a:t>C</a:t>
            </a:r>
            <a:r>
              <a:rPr lang="fr-FR" sz="2000" b="1" i="0" u="none" strike="noStrike" baseline="0" dirty="0">
                <a:solidFill>
                  <a:schemeClr val="accent1">
                    <a:lumMod val="75000"/>
                  </a:schemeClr>
                </a:solidFill>
              </a:rPr>
              <a:t>ONCLUSIONS</a:t>
            </a:r>
            <a:r>
              <a:rPr lang="fr-FR" sz="2400" b="1" i="0" u="none" strike="noStrike" baseline="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fr-FR" sz="2000" b="1" i="0" u="none" strike="noStrike" baseline="0" dirty="0">
                <a:solidFill>
                  <a:schemeClr val="accent1">
                    <a:lumMod val="75000"/>
                  </a:schemeClr>
                </a:solidFill>
              </a:rPr>
              <a:t>FINALS</a:t>
            </a:r>
            <a:endParaRPr lang="fr-FR" sz="2000" i="0" u="none" strike="noStrike" baseline="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78B87EF2-216B-4481-A025-F9A8C921EB21}"/>
              </a:ext>
            </a:extLst>
          </p:cNvPr>
          <p:cNvSpPr txBox="1"/>
          <p:nvPr/>
        </p:nvSpPr>
        <p:spPr>
          <a:xfrm>
            <a:off x="8224830" y="5817922"/>
            <a:ext cx="3806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a-ES" dirty="0">
                <a:solidFill>
                  <a:schemeClr val="accent2"/>
                </a:solidFill>
              </a:rPr>
              <a:t>Gràcies per la vostra atenció i suport !</a:t>
            </a:r>
          </a:p>
        </p:txBody>
      </p:sp>
      <p:sp>
        <p:nvSpPr>
          <p:cNvPr id="9" name="Bocadillo nube: nube 8">
            <a:extLst>
              <a:ext uri="{FF2B5EF4-FFF2-40B4-BE49-F238E27FC236}">
                <a16:creationId xmlns:a16="http://schemas.microsoft.com/office/drawing/2014/main" id="{9A802497-2FA0-482F-9F5E-77025766DE21}"/>
              </a:ext>
            </a:extLst>
          </p:cNvPr>
          <p:cNvSpPr/>
          <p:nvPr/>
        </p:nvSpPr>
        <p:spPr>
          <a:xfrm rot="20877997" flipH="1">
            <a:off x="1896532" y="1663700"/>
            <a:ext cx="5173132" cy="2302933"/>
          </a:xfrm>
          <a:prstGeom prst="cloudCallou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0"/>
              </a:spcAft>
            </a:pPr>
            <a:r>
              <a:rPr lang="ca-ES" sz="1800" dirty="0">
                <a:solidFill>
                  <a:schemeClr val="accent1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Voler conèixer </a:t>
            </a:r>
          </a:p>
          <a:p>
            <a:pPr>
              <a:spcAft>
                <a:spcPts val="0"/>
              </a:spcAft>
            </a:pPr>
            <a:r>
              <a:rPr lang="ca-ES" sz="1800" dirty="0">
                <a:solidFill>
                  <a:schemeClr val="accent1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     les </a:t>
            </a:r>
            <a:r>
              <a:rPr lang="ca-ES" sz="1800" dirty="0">
                <a:solidFill>
                  <a:schemeClr val="accent2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malalties minoritàries</a:t>
            </a:r>
          </a:p>
          <a:p>
            <a:pPr>
              <a:spcAft>
                <a:spcPts val="0"/>
              </a:spcAft>
            </a:pPr>
            <a:r>
              <a:rPr lang="ca-ES" dirty="0">
                <a:solidFill>
                  <a:schemeClr val="accent1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          i qui les pateix</a:t>
            </a:r>
            <a:r>
              <a:rPr lang="ca-ES" sz="1800" dirty="0">
                <a:solidFill>
                  <a:schemeClr val="accent1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 </a:t>
            </a:r>
          </a:p>
          <a:p>
            <a:pPr algn="ctr">
              <a:spcAft>
                <a:spcPts val="0"/>
              </a:spcAft>
            </a:pPr>
            <a:r>
              <a:rPr lang="ca-ES" sz="1800" dirty="0">
                <a:solidFill>
                  <a:schemeClr val="accent1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és el primer pas </a:t>
            </a:r>
          </a:p>
          <a:p>
            <a:pPr algn="ctr">
              <a:spcAft>
                <a:spcPts val="0"/>
              </a:spcAft>
            </a:pPr>
            <a:r>
              <a:rPr lang="ca-ES" sz="1800" dirty="0">
                <a:solidFill>
                  <a:schemeClr val="accent1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                  per combatre-les.</a:t>
            </a:r>
            <a:endParaRPr lang="ca-ES" dirty="0"/>
          </a:p>
        </p:txBody>
      </p:sp>
      <p:sp>
        <p:nvSpPr>
          <p:cNvPr id="12" name="Bocadillo nube: nube 11">
            <a:extLst>
              <a:ext uri="{FF2B5EF4-FFF2-40B4-BE49-F238E27FC236}">
                <a16:creationId xmlns:a16="http://schemas.microsoft.com/office/drawing/2014/main" id="{82519ED8-8BB7-4E1C-BF89-D712C91CD279}"/>
              </a:ext>
            </a:extLst>
          </p:cNvPr>
          <p:cNvSpPr/>
          <p:nvPr/>
        </p:nvSpPr>
        <p:spPr>
          <a:xfrm rot="1044163">
            <a:off x="6172199" y="2404533"/>
            <a:ext cx="4559300" cy="2260123"/>
          </a:xfrm>
          <a:prstGeom prst="cloudCallou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a-ES" dirty="0"/>
              <a:t>Aquest treball de final de màster s’ha basat en la </a:t>
            </a:r>
            <a:r>
              <a:rPr lang="ca-ES" dirty="0">
                <a:solidFill>
                  <a:schemeClr val="accent1"/>
                </a:solidFill>
              </a:rPr>
              <a:t>Ciència de Dades</a:t>
            </a:r>
            <a:r>
              <a:rPr lang="ca-ES" dirty="0"/>
              <a:t> per </a:t>
            </a:r>
          </a:p>
          <a:p>
            <a:pPr algn="ctr"/>
            <a:r>
              <a:rPr lang="ca-ES" dirty="0"/>
              <a:t>la seva lluita.</a:t>
            </a:r>
          </a:p>
        </p:txBody>
      </p:sp>
      <p:graphicFrame>
        <p:nvGraphicFramePr>
          <p:cNvPr id="13" name="Objeto 12">
            <a:extLst>
              <a:ext uri="{FF2B5EF4-FFF2-40B4-BE49-F238E27FC236}">
                <a16:creationId xmlns:a16="http://schemas.microsoft.com/office/drawing/2014/main" id="{920A9217-AD33-4F6E-BDD1-F7AD136867F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03032280"/>
              </p:ext>
            </p:extLst>
          </p:nvPr>
        </p:nvGraphicFramePr>
        <p:xfrm>
          <a:off x="4118505" y="4294602"/>
          <a:ext cx="2286528" cy="17823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1" name="Image" r:id="rId3" imgW="30658320" imgH="23780160" progId="Photoshop.Image.12">
                  <p:embed/>
                </p:oleObj>
              </mc:Choice>
              <mc:Fallback>
                <p:oleObj name="Image" r:id="rId3" imgW="30658320" imgH="23780160" progId="Photoshop.Image.12">
                  <p:embed/>
                  <p:pic>
                    <p:nvPicPr>
                      <p:cNvPr id="7" name="Objeto 6">
                        <a:extLst>
                          <a:ext uri="{FF2B5EF4-FFF2-40B4-BE49-F238E27FC236}">
                            <a16:creationId xmlns:a16="http://schemas.microsoft.com/office/drawing/2014/main" id="{3CD82236-6156-475F-AD2D-4A55E78C484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118505" y="4294602"/>
                        <a:ext cx="2286528" cy="178234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260145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319"/>
    </mc:Choice>
    <mc:Fallback>
      <p:transition spd="slow" advTm="16319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4444CBA4-4F9D-4C84-9F42-8438172A8659}"/>
              </a:ext>
            </a:extLst>
          </p:cNvPr>
          <p:cNvSpPr/>
          <p:nvPr/>
        </p:nvSpPr>
        <p:spPr>
          <a:xfrm>
            <a:off x="11696695" y="6356350"/>
            <a:ext cx="427567" cy="385233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Marcador de número de diapositiva 9">
            <a:extLst>
              <a:ext uri="{FF2B5EF4-FFF2-40B4-BE49-F238E27FC236}">
                <a16:creationId xmlns:a16="http://schemas.microsoft.com/office/drawing/2014/main" id="{0DCA7064-E168-486F-BCA1-9A94A602C90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00928" y="6356350"/>
            <a:ext cx="419100" cy="365125"/>
          </a:xfrm>
        </p:spPr>
        <p:txBody>
          <a:bodyPr/>
          <a:lstStyle/>
          <a:p>
            <a:pPr algn="ctr"/>
            <a:fld id="{85180AE1-0DB9-4ACB-A7E4-A4263CF44EAB}" type="slidenum">
              <a:rPr lang="en-US" smtClean="0">
                <a:solidFill>
                  <a:schemeClr val="bg1"/>
                </a:solidFill>
                <a:latin typeface="Arial Black" panose="020B0A04020102020204" pitchFamily="34" charset="0"/>
              </a:rPr>
              <a:pPr algn="ctr"/>
              <a:t>3</a:t>
            </a:fld>
            <a:endParaRPr lang="en-US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DA6A0376-D8A6-463C-9590-F98BADDCF988}"/>
              </a:ext>
            </a:extLst>
          </p:cNvPr>
          <p:cNvSpPr txBox="1"/>
          <p:nvPr/>
        </p:nvSpPr>
        <p:spPr>
          <a:xfrm>
            <a:off x="3868728" y="146136"/>
            <a:ext cx="31008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2400" b="1" i="0" strike="noStrike" baseline="0" dirty="0">
                <a:solidFill>
                  <a:schemeClr val="accent1">
                    <a:lumMod val="75000"/>
                  </a:schemeClr>
                </a:solidFill>
              </a:rPr>
              <a:t>O</a:t>
            </a:r>
            <a:r>
              <a:rPr lang="ca-ES" sz="2000" b="1" i="0" strike="noStrike" baseline="0" dirty="0">
                <a:solidFill>
                  <a:schemeClr val="accent1">
                    <a:lumMod val="75000"/>
                  </a:schemeClr>
                </a:solidFill>
              </a:rPr>
              <a:t>BJECTIUS</a:t>
            </a:r>
            <a:r>
              <a:rPr lang="ca-ES" sz="2200" b="1" i="0" strike="noStrike" baseline="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ca-ES" sz="2000" b="1" i="0" strike="noStrike" baseline="0" dirty="0">
                <a:solidFill>
                  <a:schemeClr val="accent1">
                    <a:lumMod val="75000"/>
                  </a:schemeClr>
                </a:solidFill>
              </a:rPr>
              <a:t>DEL TREBALL</a:t>
            </a:r>
            <a:endParaRPr lang="ca-ES" sz="2000" i="0" strike="noStrike" baseline="0" dirty="0">
              <a:solidFill>
                <a:schemeClr val="accent1">
                  <a:lumMod val="75000"/>
                </a:schemeClr>
              </a:solidFill>
            </a:endParaRPr>
          </a:p>
        </p:txBody>
      </p:sp>
      <p:grpSp>
        <p:nvGrpSpPr>
          <p:cNvPr id="8" name="Grupo 7">
            <a:extLst>
              <a:ext uri="{FF2B5EF4-FFF2-40B4-BE49-F238E27FC236}">
                <a16:creationId xmlns:a16="http://schemas.microsoft.com/office/drawing/2014/main" id="{1B013F38-37D8-4024-863B-04E9B0226DC2}"/>
              </a:ext>
            </a:extLst>
          </p:cNvPr>
          <p:cNvGrpSpPr/>
          <p:nvPr/>
        </p:nvGrpSpPr>
        <p:grpSpPr>
          <a:xfrm>
            <a:off x="6539075" y="927781"/>
            <a:ext cx="4219622" cy="3193851"/>
            <a:chOff x="8986410" y="790452"/>
            <a:chExt cx="2849957" cy="2936901"/>
          </a:xfrm>
        </p:grpSpPr>
        <p:sp>
          <p:nvSpPr>
            <p:cNvPr id="4" name="Globo: flecha hacia abajo 3">
              <a:extLst>
                <a:ext uri="{FF2B5EF4-FFF2-40B4-BE49-F238E27FC236}">
                  <a16:creationId xmlns:a16="http://schemas.microsoft.com/office/drawing/2014/main" id="{C4917F13-7E24-4328-B837-FC08B4E73337}"/>
                </a:ext>
              </a:extLst>
            </p:cNvPr>
            <p:cNvSpPr/>
            <p:nvPr/>
          </p:nvSpPr>
          <p:spPr>
            <a:xfrm>
              <a:off x="8986410" y="790452"/>
              <a:ext cx="2849957" cy="2465300"/>
            </a:xfrm>
            <a:prstGeom prst="downArrowCallout">
              <a:avLst>
                <a:gd name="adj1" fmla="val 16417"/>
                <a:gd name="adj2" fmla="val 13762"/>
                <a:gd name="adj3" fmla="val 12028"/>
                <a:gd name="adj4" fmla="val 77027"/>
              </a:avLst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dirty="0"/>
                <a:t>AVALUAR TECNOLOGIES PER L’ADQUISICIÓ  D’</a:t>
              </a:r>
              <a:r>
                <a:rPr lang="es-ES" dirty="0">
                  <a:solidFill>
                    <a:schemeClr val="tx1"/>
                  </a:solidFill>
                </a:rPr>
                <a:t>INFORMACIÓ VALUOSA </a:t>
              </a:r>
              <a:r>
                <a:rPr lang="es-ES" dirty="0"/>
                <a:t>DE LA XARXA SOCIAL TWITTER</a:t>
              </a:r>
            </a:p>
            <a:p>
              <a:pPr algn="ctr"/>
              <a:endParaRPr lang="es-ES" sz="800" dirty="0"/>
            </a:p>
            <a:p>
              <a:pPr algn="ctr"/>
              <a:r>
                <a:rPr lang="ca-ES" dirty="0">
                  <a:solidFill>
                    <a:schemeClr val="tx1"/>
                  </a:solidFill>
                </a:rPr>
                <a:t>Detecció de patrons en tuits</a:t>
              </a:r>
            </a:p>
            <a:p>
              <a:pPr algn="ctr"/>
              <a:r>
                <a:rPr lang="ca-ES" dirty="0">
                  <a:solidFill>
                    <a:schemeClr val="tx1"/>
                  </a:solidFill>
                </a:rPr>
                <a:t>amb aprenentatge automàtic. </a:t>
              </a:r>
            </a:p>
            <a:p>
              <a:pPr algn="ctr"/>
              <a:endParaRPr lang="ca-ES" sz="1000" dirty="0">
                <a:solidFill>
                  <a:schemeClr val="tx1"/>
                </a:solidFill>
              </a:endParaRPr>
            </a:p>
            <a:p>
              <a:pPr algn="ctr"/>
              <a:r>
                <a:rPr lang="ca-ES" dirty="0">
                  <a:solidFill>
                    <a:schemeClr val="bg1"/>
                  </a:solidFill>
                </a:rPr>
                <a:t>(Anàlisi de text/Anàlisi de sentiment)</a:t>
              </a:r>
              <a:endParaRPr lang="ca-ES" dirty="0"/>
            </a:p>
          </p:txBody>
        </p:sp>
        <p:sp>
          <p:nvSpPr>
            <p:cNvPr id="6" name="Flecha: hacia abajo 5">
              <a:extLst>
                <a:ext uri="{FF2B5EF4-FFF2-40B4-BE49-F238E27FC236}">
                  <a16:creationId xmlns:a16="http://schemas.microsoft.com/office/drawing/2014/main" id="{CAA58C66-88B0-4133-B2FD-FC203EA96C7F}"/>
                </a:ext>
              </a:extLst>
            </p:cNvPr>
            <p:cNvSpPr/>
            <p:nvPr/>
          </p:nvSpPr>
          <p:spPr>
            <a:xfrm rot="2518116">
              <a:off x="9535913" y="3032348"/>
              <a:ext cx="893050" cy="681728"/>
            </a:xfrm>
            <a:prstGeom prst="downArrow">
              <a:avLst>
                <a:gd name="adj1" fmla="val 50000"/>
                <a:gd name="adj2" fmla="val 50314"/>
              </a:avLst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a-ES"/>
            </a:p>
          </p:txBody>
        </p:sp>
        <p:sp>
          <p:nvSpPr>
            <p:cNvPr id="13" name="Flecha: hacia abajo 12">
              <a:extLst>
                <a:ext uri="{FF2B5EF4-FFF2-40B4-BE49-F238E27FC236}">
                  <a16:creationId xmlns:a16="http://schemas.microsoft.com/office/drawing/2014/main" id="{8E99FC23-E556-4D84-AA6A-952B69F640BA}"/>
                </a:ext>
              </a:extLst>
            </p:cNvPr>
            <p:cNvSpPr/>
            <p:nvPr/>
          </p:nvSpPr>
          <p:spPr>
            <a:xfrm rot="19131066">
              <a:off x="10386130" y="3045625"/>
              <a:ext cx="893050" cy="681728"/>
            </a:xfrm>
            <a:prstGeom prst="downArrow">
              <a:avLst>
                <a:gd name="adj1" fmla="val 50000"/>
                <a:gd name="adj2" fmla="val 50314"/>
              </a:avLst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a-ES"/>
            </a:p>
          </p:txBody>
        </p:sp>
      </p:grpSp>
      <p:sp>
        <p:nvSpPr>
          <p:cNvPr id="9" name="Lágrima 8">
            <a:extLst>
              <a:ext uri="{FF2B5EF4-FFF2-40B4-BE49-F238E27FC236}">
                <a16:creationId xmlns:a16="http://schemas.microsoft.com/office/drawing/2014/main" id="{FF18B18E-C176-45DB-8D27-68055EFB0616}"/>
              </a:ext>
            </a:extLst>
          </p:cNvPr>
          <p:cNvSpPr/>
          <p:nvPr/>
        </p:nvSpPr>
        <p:spPr>
          <a:xfrm>
            <a:off x="5444068" y="3750945"/>
            <a:ext cx="1899796" cy="1097598"/>
          </a:xfrm>
          <a:prstGeom prst="teardrop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a-ES" sz="1400" dirty="0">
                <a:solidFill>
                  <a:schemeClr val="tx1"/>
                </a:solidFill>
              </a:rPr>
              <a:t>Denúncies</a:t>
            </a:r>
          </a:p>
          <a:p>
            <a:pPr algn="ctr"/>
            <a:r>
              <a:rPr lang="ca-ES" sz="1400" dirty="0">
                <a:solidFill>
                  <a:schemeClr val="tx1"/>
                </a:solidFill>
              </a:rPr>
              <a:t>Esdeveniments</a:t>
            </a:r>
          </a:p>
          <a:p>
            <a:pPr algn="ctr"/>
            <a:r>
              <a:rPr lang="ca-ES" sz="1400" dirty="0">
                <a:solidFill>
                  <a:schemeClr val="tx1"/>
                </a:solidFill>
              </a:rPr>
              <a:t>Problemàtiques</a:t>
            </a:r>
          </a:p>
          <a:p>
            <a:pPr algn="ctr"/>
            <a:r>
              <a:rPr lang="ca-ES" dirty="0">
                <a:solidFill>
                  <a:schemeClr val="tx1"/>
                </a:solidFill>
              </a:rPr>
              <a:t>Tendències</a:t>
            </a:r>
          </a:p>
        </p:txBody>
      </p:sp>
      <p:sp>
        <p:nvSpPr>
          <p:cNvPr id="14" name="Lágrima 13">
            <a:extLst>
              <a:ext uri="{FF2B5EF4-FFF2-40B4-BE49-F238E27FC236}">
                <a16:creationId xmlns:a16="http://schemas.microsoft.com/office/drawing/2014/main" id="{F3BD8736-FDB7-4248-B7F1-29D4358A81AA}"/>
              </a:ext>
            </a:extLst>
          </p:cNvPr>
          <p:cNvSpPr/>
          <p:nvPr/>
        </p:nvSpPr>
        <p:spPr>
          <a:xfrm flipH="1">
            <a:off x="9861320" y="3751495"/>
            <a:ext cx="2282431" cy="1042250"/>
          </a:xfrm>
          <a:prstGeom prst="teardrop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a-ES" sz="1400" dirty="0">
                <a:solidFill>
                  <a:schemeClr val="tx1"/>
                </a:solidFill>
              </a:rPr>
              <a:t>Inclusió</a:t>
            </a:r>
            <a:r>
              <a:rPr lang="es-ES" sz="1400" dirty="0">
                <a:solidFill>
                  <a:schemeClr val="tx1"/>
                </a:solidFill>
              </a:rPr>
              <a:t> en el full de Ruta de les </a:t>
            </a:r>
            <a:r>
              <a:rPr lang="ca-ES" sz="1400" dirty="0">
                <a:solidFill>
                  <a:schemeClr val="tx1"/>
                </a:solidFill>
              </a:rPr>
              <a:t>entitats de suport</a:t>
            </a:r>
            <a:r>
              <a:rPr lang="ca-ES" sz="10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5A2A54D8-039D-4FAD-BBA8-8C176BFDDDC6}"/>
              </a:ext>
            </a:extLst>
          </p:cNvPr>
          <p:cNvSpPr/>
          <p:nvPr/>
        </p:nvSpPr>
        <p:spPr>
          <a:xfrm>
            <a:off x="8798093" y="4532926"/>
            <a:ext cx="1421331" cy="115781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a-ES" dirty="0"/>
              <a:t>Suport a Pacients</a:t>
            </a:r>
          </a:p>
        </p:txBody>
      </p:sp>
      <p:grpSp>
        <p:nvGrpSpPr>
          <p:cNvPr id="30" name="Grupo 29">
            <a:extLst>
              <a:ext uri="{FF2B5EF4-FFF2-40B4-BE49-F238E27FC236}">
                <a16:creationId xmlns:a16="http://schemas.microsoft.com/office/drawing/2014/main" id="{CC5A5AA7-35F4-41AC-BAF4-547D35A2A59F}"/>
              </a:ext>
            </a:extLst>
          </p:cNvPr>
          <p:cNvGrpSpPr/>
          <p:nvPr/>
        </p:nvGrpSpPr>
        <p:grpSpPr>
          <a:xfrm>
            <a:off x="425005" y="3658537"/>
            <a:ext cx="5670995" cy="2614259"/>
            <a:chOff x="1229380" y="932380"/>
            <a:chExt cx="5670995" cy="2614259"/>
          </a:xfrm>
        </p:grpSpPr>
        <p:sp>
          <p:nvSpPr>
            <p:cNvPr id="12" name="Flecha: a la derecha con bandas 11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EF1433B0-5C6C-4F83-901D-292E420B3F50}"/>
                </a:ext>
              </a:extLst>
            </p:cNvPr>
            <p:cNvSpPr/>
            <p:nvPr/>
          </p:nvSpPr>
          <p:spPr>
            <a:xfrm>
              <a:off x="5881432" y="2288186"/>
              <a:ext cx="980628" cy="646332"/>
            </a:xfrm>
            <a:prstGeom prst="stripedRightArrow">
              <a:avLst>
                <a:gd name="adj1" fmla="val 50000"/>
                <a:gd name="adj2" fmla="val 70014"/>
              </a:avLst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7" name="CuadroTexto 6">
              <a:extLst>
                <a:ext uri="{FF2B5EF4-FFF2-40B4-BE49-F238E27FC236}">
                  <a16:creationId xmlns:a16="http://schemas.microsoft.com/office/drawing/2014/main" id="{EA9098A4-4A33-4552-8DE2-8831060F1611}"/>
                </a:ext>
              </a:extLst>
            </p:cNvPr>
            <p:cNvSpPr txBox="1"/>
            <p:nvPr/>
          </p:nvSpPr>
          <p:spPr>
            <a:xfrm>
              <a:off x="2709712" y="1886977"/>
              <a:ext cx="298908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>
                  <a:solidFill>
                    <a:schemeClr val="accent2">
                      <a:lumMod val="75000"/>
                    </a:schemeClr>
                  </a:solidFill>
                </a:rPr>
                <a:t>Detectar </a:t>
              </a:r>
              <a:r>
                <a:rPr lang="ca-ES" dirty="0">
                  <a:solidFill>
                    <a:schemeClr val="accent2">
                      <a:lumMod val="75000"/>
                    </a:schemeClr>
                  </a:solidFill>
                </a:rPr>
                <a:t>comunitats</a:t>
              </a:r>
              <a:r>
                <a:rPr lang="es-ES" dirty="0">
                  <a:solidFill>
                    <a:schemeClr val="accent2">
                      <a:lumMod val="75000"/>
                    </a:schemeClr>
                  </a:solidFill>
                </a:rPr>
                <a:t> </a:t>
              </a:r>
              <a:r>
                <a:rPr lang="ca-ES" dirty="0">
                  <a:solidFill>
                    <a:schemeClr val="accent2">
                      <a:lumMod val="75000"/>
                    </a:schemeClr>
                  </a:solidFill>
                </a:rPr>
                <a:t>d’usuaris</a:t>
              </a:r>
            </a:p>
            <a:p>
              <a:r>
                <a:rPr lang="es-ES" dirty="0">
                  <a:solidFill>
                    <a:schemeClr val="accent2">
                      <a:lumMod val="75000"/>
                    </a:schemeClr>
                  </a:solidFill>
                </a:rPr>
                <a:t> i </a:t>
              </a:r>
              <a:r>
                <a:rPr lang="ca-ES" dirty="0">
                  <a:solidFill>
                    <a:schemeClr val="accent2">
                      <a:lumMod val="75000"/>
                    </a:schemeClr>
                  </a:solidFill>
                </a:rPr>
                <a:t>temàtiques</a:t>
              </a:r>
              <a:r>
                <a:rPr lang="es-ES" dirty="0">
                  <a:solidFill>
                    <a:schemeClr val="accent2">
                      <a:lumMod val="75000"/>
                    </a:schemeClr>
                  </a:solidFill>
                </a:rPr>
                <a:t> </a:t>
              </a:r>
              <a:r>
                <a:rPr lang="ca-ES" dirty="0">
                  <a:solidFill>
                    <a:schemeClr val="accent2">
                      <a:lumMod val="75000"/>
                    </a:schemeClr>
                  </a:solidFill>
                </a:rPr>
                <a:t>principals</a:t>
              </a:r>
              <a:r>
                <a:rPr lang="es-ES" dirty="0">
                  <a:solidFill>
                    <a:schemeClr val="accent2">
                      <a:lumMod val="75000"/>
                    </a:schemeClr>
                  </a:solidFill>
                </a:rPr>
                <a:t>.</a:t>
              </a:r>
              <a:endParaRPr lang="ca-ES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3" name="Globo: flecha derecha 2">
              <a:extLst>
                <a:ext uri="{FF2B5EF4-FFF2-40B4-BE49-F238E27FC236}">
                  <a16:creationId xmlns:a16="http://schemas.microsoft.com/office/drawing/2014/main" id="{09293C3F-F2CE-4357-AE8F-571E5BC60362}"/>
                </a:ext>
              </a:extLst>
            </p:cNvPr>
            <p:cNvSpPr/>
            <p:nvPr/>
          </p:nvSpPr>
          <p:spPr>
            <a:xfrm>
              <a:off x="1993839" y="1676064"/>
              <a:ext cx="4906536" cy="1870575"/>
            </a:xfrm>
            <a:prstGeom prst="rightArrowCallout">
              <a:avLst>
                <a:gd name="adj1" fmla="val 25000"/>
                <a:gd name="adj2" fmla="val 21591"/>
                <a:gd name="adj3" fmla="val 27557"/>
                <a:gd name="adj4" fmla="val 80863"/>
              </a:avLst>
            </a:prstGeom>
            <a:noFill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ca-ES"/>
            </a:p>
          </p:txBody>
        </p:sp>
        <p:sp>
          <p:nvSpPr>
            <p:cNvPr id="21" name="CuadroTexto 20">
              <a:extLst>
                <a:ext uri="{FF2B5EF4-FFF2-40B4-BE49-F238E27FC236}">
                  <a16:creationId xmlns:a16="http://schemas.microsoft.com/office/drawing/2014/main" id="{628F3EC0-8E0E-48F3-8DD8-05AAA1281B70}"/>
                </a:ext>
              </a:extLst>
            </p:cNvPr>
            <p:cNvSpPr txBox="1"/>
            <p:nvPr/>
          </p:nvSpPr>
          <p:spPr>
            <a:xfrm rot="21382416">
              <a:off x="1229380" y="932380"/>
              <a:ext cx="224117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ca-ES" sz="4800" dirty="0">
                  <a:latin typeface="Ink Free" panose="03080402000500000000" pitchFamily="66" charset="0"/>
                </a:rPr>
                <a:t>Socials</a:t>
              </a:r>
            </a:p>
          </p:txBody>
        </p:sp>
        <p:sp>
          <p:nvSpPr>
            <p:cNvPr id="26" name="CuadroTexto 25">
              <a:extLst>
                <a:ext uri="{FF2B5EF4-FFF2-40B4-BE49-F238E27FC236}">
                  <a16:creationId xmlns:a16="http://schemas.microsoft.com/office/drawing/2014/main" id="{D44B0997-57F7-4608-ACE1-DB125186C78B}"/>
                </a:ext>
              </a:extLst>
            </p:cNvPr>
            <p:cNvSpPr txBox="1"/>
            <p:nvPr/>
          </p:nvSpPr>
          <p:spPr>
            <a:xfrm>
              <a:off x="2737495" y="2698573"/>
              <a:ext cx="305154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ca-ES" dirty="0">
                  <a:solidFill>
                    <a:schemeClr val="accent2">
                      <a:lumMod val="75000"/>
                    </a:schemeClr>
                  </a:solidFill>
                </a:rPr>
                <a:t>Contribuir a la lluita contra les </a:t>
              </a:r>
            </a:p>
            <a:p>
              <a:r>
                <a:rPr lang="ca-ES" dirty="0">
                  <a:solidFill>
                    <a:schemeClr val="accent2">
                      <a:lumMod val="75000"/>
                    </a:schemeClr>
                  </a:solidFill>
                </a:rPr>
                <a:t>Malalties minoritàries</a:t>
              </a:r>
              <a:r>
                <a:rPr lang="es-ES" dirty="0">
                  <a:solidFill>
                    <a:schemeClr val="accent2">
                      <a:lumMod val="75000"/>
                    </a:schemeClr>
                  </a:solidFill>
                </a:rPr>
                <a:t>.</a:t>
              </a:r>
              <a:endParaRPr lang="ca-ES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27" name="CuadroTexto 26">
              <a:extLst>
                <a:ext uri="{FF2B5EF4-FFF2-40B4-BE49-F238E27FC236}">
                  <a16:creationId xmlns:a16="http://schemas.microsoft.com/office/drawing/2014/main" id="{AB41B5C1-52FF-4F31-B03D-673BAFF68269}"/>
                </a:ext>
              </a:extLst>
            </p:cNvPr>
            <p:cNvSpPr txBox="1"/>
            <p:nvPr/>
          </p:nvSpPr>
          <p:spPr>
            <a:xfrm>
              <a:off x="2043194" y="1780355"/>
              <a:ext cx="49552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ca-ES" sz="4800" dirty="0">
                  <a:latin typeface="Ink Free" panose="03080402000500000000" pitchFamily="66" charset="0"/>
                </a:rPr>
                <a:t>1</a:t>
              </a:r>
            </a:p>
          </p:txBody>
        </p:sp>
        <p:sp>
          <p:nvSpPr>
            <p:cNvPr id="28" name="CuadroTexto 27">
              <a:extLst>
                <a:ext uri="{FF2B5EF4-FFF2-40B4-BE49-F238E27FC236}">
                  <a16:creationId xmlns:a16="http://schemas.microsoft.com/office/drawing/2014/main" id="{35215338-0D32-456B-B212-7EB0F9A9041B}"/>
                </a:ext>
              </a:extLst>
            </p:cNvPr>
            <p:cNvSpPr txBox="1"/>
            <p:nvPr/>
          </p:nvSpPr>
          <p:spPr>
            <a:xfrm>
              <a:off x="2102204" y="2611352"/>
              <a:ext cx="49552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ca-ES" sz="4800" dirty="0">
                  <a:latin typeface="Ink Free" panose="03080402000500000000" pitchFamily="66" charset="0"/>
                </a:rPr>
                <a:t>2</a:t>
              </a:r>
            </a:p>
          </p:txBody>
        </p:sp>
      </p:grpSp>
      <p:sp>
        <p:nvSpPr>
          <p:cNvPr id="2" name="CuadroTexto 1">
            <a:extLst>
              <a:ext uri="{FF2B5EF4-FFF2-40B4-BE49-F238E27FC236}">
                <a16:creationId xmlns:a16="http://schemas.microsoft.com/office/drawing/2014/main" id="{EDFE08CB-C389-4CB8-ABA7-8F26790E56AE}"/>
              </a:ext>
            </a:extLst>
          </p:cNvPr>
          <p:cNvSpPr txBox="1"/>
          <p:nvPr/>
        </p:nvSpPr>
        <p:spPr>
          <a:xfrm>
            <a:off x="1723664" y="1943004"/>
            <a:ext cx="30063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accent2">
                    <a:lumMod val="75000"/>
                  </a:schemeClr>
                </a:solidFill>
              </a:rPr>
              <a:t>Capturar </a:t>
            </a:r>
            <a:r>
              <a:rPr lang="ca-ES" dirty="0">
                <a:solidFill>
                  <a:schemeClr val="accent2">
                    <a:lumMod val="75000"/>
                  </a:schemeClr>
                </a:solidFill>
              </a:rPr>
              <a:t>dades</a:t>
            </a:r>
            <a:r>
              <a:rPr lang="es-ES" dirty="0">
                <a:solidFill>
                  <a:schemeClr val="accent2">
                    <a:lumMod val="75000"/>
                  </a:schemeClr>
                </a:solidFill>
              </a:rPr>
              <a:t> en </a:t>
            </a:r>
            <a:r>
              <a:rPr lang="ca-ES" dirty="0">
                <a:solidFill>
                  <a:schemeClr val="accent2">
                    <a:lumMod val="75000"/>
                  </a:schemeClr>
                </a:solidFill>
              </a:rPr>
              <a:t>temps</a:t>
            </a:r>
            <a:r>
              <a:rPr lang="es-ES" dirty="0">
                <a:solidFill>
                  <a:schemeClr val="accent2">
                    <a:lumMod val="75000"/>
                  </a:schemeClr>
                </a:solidFill>
              </a:rPr>
              <a:t> real </a:t>
            </a:r>
          </a:p>
          <a:p>
            <a:r>
              <a:rPr lang="es-ES" dirty="0">
                <a:solidFill>
                  <a:schemeClr val="accent2">
                    <a:lumMod val="75000"/>
                  </a:schemeClr>
                </a:solidFill>
              </a:rPr>
              <a:t>de la </a:t>
            </a:r>
            <a:r>
              <a:rPr lang="ca-ES" dirty="0">
                <a:solidFill>
                  <a:schemeClr val="accent2">
                    <a:lumMod val="75000"/>
                  </a:schemeClr>
                </a:solidFill>
              </a:rPr>
              <a:t>xarxa</a:t>
            </a:r>
            <a:r>
              <a:rPr lang="es-ES" dirty="0">
                <a:solidFill>
                  <a:schemeClr val="accent2">
                    <a:lumMod val="75000"/>
                  </a:schemeClr>
                </a:solidFill>
              </a:rPr>
              <a:t> social Twitter.</a:t>
            </a:r>
            <a:endParaRPr lang="ca-E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71C16595-042E-4BE8-AAE5-814D115A85AA}"/>
              </a:ext>
            </a:extLst>
          </p:cNvPr>
          <p:cNvSpPr txBox="1"/>
          <p:nvPr/>
        </p:nvSpPr>
        <p:spPr>
          <a:xfrm>
            <a:off x="1914241" y="2742138"/>
            <a:ext cx="29960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a-ES" dirty="0">
                <a:solidFill>
                  <a:schemeClr val="accent2">
                    <a:lumMod val="75000"/>
                  </a:schemeClr>
                </a:solidFill>
              </a:rPr>
              <a:t>Aprenentatge</a:t>
            </a:r>
            <a:r>
              <a:rPr lang="es-E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ca-ES" dirty="0">
                <a:solidFill>
                  <a:schemeClr val="accent2">
                    <a:lumMod val="75000"/>
                  </a:schemeClr>
                </a:solidFill>
              </a:rPr>
              <a:t>automàtic</a:t>
            </a:r>
            <a:r>
              <a:rPr lang="es-E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ca-ES" dirty="0">
                <a:solidFill>
                  <a:schemeClr val="accent2">
                    <a:lumMod val="75000"/>
                  </a:schemeClr>
                </a:solidFill>
              </a:rPr>
              <a:t>amb</a:t>
            </a:r>
            <a:r>
              <a:rPr lang="es-ES" dirty="0">
                <a:solidFill>
                  <a:schemeClr val="accent2">
                    <a:lumMod val="75000"/>
                  </a:schemeClr>
                </a:solidFill>
              </a:rPr>
              <a:t> </a:t>
            </a:r>
          </a:p>
          <a:p>
            <a:r>
              <a:rPr lang="ca-ES" dirty="0">
                <a:solidFill>
                  <a:schemeClr val="accent2">
                    <a:lumMod val="75000"/>
                  </a:schemeClr>
                </a:solidFill>
              </a:rPr>
              <a:t>mètodes no supervisats</a:t>
            </a:r>
            <a:r>
              <a:rPr lang="es-ES" dirty="0">
                <a:solidFill>
                  <a:schemeClr val="accent2">
                    <a:lumMod val="75000"/>
                  </a:schemeClr>
                </a:solidFill>
              </a:rPr>
              <a:t>.</a:t>
            </a:r>
            <a:endParaRPr lang="ca-ES" dirty="0">
              <a:solidFill>
                <a:schemeClr val="accent2">
                  <a:lumMod val="75000"/>
                </a:schemeClr>
              </a:solidFill>
            </a:endParaRPr>
          </a:p>
        </p:txBody>
      </p:sp>
      <p:grpSp>
        <p:nvGrpSpPr>
          <p:cNvPr id="31" name="Grupo 30">
            <a:extLst>
              <a:ext uri="{FF2B5EF4-FFF2-40B4-BE49-F238E27FC236}">
                <a16:creationId xmlns:a16="http://schemas.microsoft.com/office/drawing/2014/main" id="{D17A7F2E-ADA2-4423-B1BE-03919AC8BAFA}"/>
              </a:ext>
            </a:extLst>
          </p:cNvPr>
          <p:cNvGrpSpPr/>
          <p:nvPr/>
        </p:nvGrpSpPr>
        <p:grpSpPr>
          <a:xfrm>
            <a:off x="554920" y="773066"/>
            <a:ext cx="5412381" cy="2806069"/>
            <a:chOff x="229423" y="3550281"/>
            <a:chExt cx="5412381" cy="2806069"/>
          </a:xfrm>
        </p:grpSpPr>
        <p:sp>
          <p:nvSpPr>
            <p:cNvPr id="16" name="CuadroTexto 15">
              <a:extLst>
                <a:ext uri="{FF2B5EF4-FFF2-40B4-BE49-F238E27FC236}">
                  <a16:creationId xmlns:a16="http://schemas.microsoft.com/office/drawing/2014/main" id="{4BBFD941-16D9-4EE8-8214-50C5601C22CE}"/>
                </a:ext>
              </a:extLst>
            </p:cNvPr>
            <p:cNvSpPr txBox="1"/>
            <p:nvPr/>
          </p:nvSpPr>
          <p:spPr>
            <a:xfrm>
              <a:off x="846137" y="4596024"/>
              <a:ext cx="49552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ca-ES" sz="4800" dirty="0">
                  <a:latin typeface="Ink Free" panose="03080402000500000000" pitchFamily="66" charset="0"/>
                </a:rPr>
                <a:t>1</a:t>
              </a:r>
            </a:p>
          </p:txBody>
        </p:sp>
        <p:sp>
          <p:nvSpPr>
            <p:cNvPr id="19" name="CuadroTexto 18">
              <a:extLst>
                <a:ext uri="{FF2B5EF4-FFF2-40B4-BE49-F238E27FC236}">
                  <a16:creationId xmlns:a16="http://schemas.microsoft.com/office/drawing/2014/main" id="{9BB74A28-2BB0-4C4F-93A1-AEC55B3F0A2D}"/>
                </a:ext>
              </a:extLst>
            </p:cNvPr>
            <p:cNvSpPr txBox="1"/>
            <p:nvPr/>
          </p:nvSpPr>
          <p:spPr>
            <a:xfrm>
              <a:off x="905147" y="5427021"/>
              <a:ext cx="49552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ca-ES" sz="4800" dirty="0">
                  <a:latin typeface="Ink Free" panose="03080402000500000000" pitchFamily="66" charset="0"/>
                </a:rPr>
                <a:t>2</a:t>
              </a:r>
            </a:p>
          </p:txBody>
        </p:sp>
        <p:sp>
          <p:nvSpPr>
            <p:cNvPr id="22" name="CuadroTexto 21">
              <a:extLst>
                <a:ext uri="{FF2B5EF4-FFF2-40B4-BE49-F238E27FC236}">
                  <a16:creationId xmlns:a16="http://schemas.microsoft.com/office/drawing/2014/main" id="{533366FC-EA8E-4054-8D1D-0D4784EE7CD2}"/>
                </a:ext>
              </a:extLst>
            </p:cNvPr>
            <p:cNvSpPr txBox="1"/>
            <p:nvPr/>
          </p:nvSpPr>
          <p:spPr>
            <a:xfrm rot="21373145">
              <a:off x="229423" y="3550281"/>
              <a:ext cx="309847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ca-ES" sz="4800" dirty="0">
                  <a:latin typeface="Ink Free" panose="03080402000500000000" pitchFamily="66" charset="0"/>
                </a:rPr>
                <a:t>Tecnològics</a:t>
              </a:r>
            </a:p>
          </p:txBody>
        </p:sp>
        <p:sp>
          <p:nvSpPr>
            <p:cNvPr id="23" name="Globo: flecha derecha 22">
              <a:extLst>
                <a:ext uri="{FF2B5EF4-FFF2-40B4-BE49-F238E27FC236}">
                  <a16:creationId xmlns:a16="http://schemas.microsoft.com/office/drawing/2014/main" id="{E9FF3484-5A04-46A1-92E6-35411293DB48}"/>
                </a:ext>
              </a:extLst>
            </p:cNvPr>
            <p:cNvSpPr/>
            <p:nvPr/>
          </p:nvSpPr>
          <p:spPr>
            <a:xfrm>
              <a:off x="686916" y="4375768"/>
              <a:ext cx="4954888" cy="1980582"/>
            </a:xfrm>
            <a:prstGeom prst="rightArrowCallout">
              <a:avLst>
                <a:gd name="adj1" fmla="val 25000"/>
                <a:gd name="adj2" fmla="val 21591"/>
                <a:gd name="adj3" fmla="val 27557"/>
                <a:gd name="adj4" fmla="val 80863"/>
              </a:avLst>
            </a:prstGeom>
            <a:noFill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ca-ES"/>
            </a:p>
          </p:txBody>
        </p:sp>
        <p:sp>
          <p:nvSpPr>
            <p:cNvPr id="29" name="Flecha: a la derecha con bandas 28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1DA1ED4A-055E-4D14-95EF-3893F797BD3F}"/>
                </a:ext>
              </a:extLst>
            </p:cNvPr>
            <p:cNvSpPr/>
            <p:nvPr/>
          </p:nvSpPr>
          <p:spPr>
            <a:xfrm>
              <a:off x="4606119" y="5042893"/>
              <a:ext cx="980628" cy="646332"/>
            </a:xfrm>
            <a:prstGeom prst="stripedRightArrow">
              <a:avLst>
                <a:gd name="adj1" fmla="val 50000"/>
                <a:gd name="adj2" fmla="val 70014"/>
              </a:avLst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  <p:sp>
        <p:nvSpPr>
          <p:cNvPr id="33" name="Elipse 32">
            <a:extLst>
              <a:ext uri="{FF2B5EF4-FFF2-40B4-BE49-F238E27FC236}">
                <a16:creationId xmlns:a16="http://schemas.microsoft.com/office/drawing/2014/main" id="{0DFB860E-F915-4A51-BA68-5D778B96B9B6}"/>
              </a:ext>
            </a:extLst>
          </p:cNvPr>
          <p:cNvSpPr/>
          <p:nvPr/>
        </p:nvSpPr>
        <p:spPr>
          <a:xfrm>
            <a:off x="7078795" y="4559580"/>
            <a:ext cx="1570092" cy="115781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a-ES" dirty="0"/>
              <a:t>Suport a Centres Mèdics</a:t>
            </a:r>
          </a:p>
        </p:txBody>
      </p:sp>
      <p:pic>
        <p:nvPicPr>
          <p:cNvPr id="15" name="d3">
            <a:hlinkClick r:id="" action="ppaction://media"/>
            <a:extLst>
              <a:ext uri="{FF2B5EF4-FFF2-40B4-BE49-F238E27FC236}">
                <a16:creationId xmlns:a16="http://schemas.microsoft.com/office/drawing/2014/main" id="{529C901F-591A-40FF-9E7E-D4C277786CA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44295" y="301907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2994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6504"/>
    </mc:Choice>
    <mc:Fallback>
      <p:transition spd="slow" advTm="665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4973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0" objId="15"/>
        <p14:stopEvt time="65094" objId="15"/>
      </p14:showEvtLst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4444CBA4-4F9D-4C84-9F42-8438172A8659}"/>
              </a:ext>
            </a:extLst>
          </p:cNvPr>
          <p:cNvSpPr/>
          <p:nvPr/>
        </p:nvSpPr>
        <p:spPr>
          <a:xfrm>
            <a:off x="11696695" y="6356350"/>
            <a:ext cx="427567" cy="385233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Marcador de número de diapositiva 9">
            <a:extLst>
              <a:ext uri="{FF2B5EF4-FFF2-40B4-BE49-F238E27FC236}">
                <a16:creationId xmlns:a16="http://schemas.microsoft.com/office/drawing/2014/main" id="{0DCA7064-E168-486F-BCA1-9A94A602C90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00928" y="6356350"/>
            <a:ext cx="419100" cy="365125"/>
          </a:xfrm>
        </p:spPr>
        <p:txBody>
          <a:bodyPr/>
          <a:lstStyle/>
          <a:p>
            <a:pPr algn="ctr"/>
            <a:fld id="{85180AE1-0DB9-4ACB-A7E4-A4263CF44EAB}" type="slidenum">
              <a:rPr lang="en-US" smtClean="0">
                <a:solidFill>
                  <a:schemeClr val="bg1"/>
                </a:solidFill>
                <a:latin typeface="Arial Black" panose="020B0A04020102020204" pitchFamily="34" charset="0"/>
              </a:rPr>
              <a:pPr algn="ctr"/>
              <a:t>4</a:t>
            </a:fld>
            <a:endParaRPr lang="en-US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D7F082C7-9DD7-47C2-BC82-360655E22C4D}"/>
              </a:ext>
            </a:extLst>
          </p:cNvPr>
          <p:cNvSpPr txBox="1"/>
          <p:nvPr/>
        </p:nvSpPr>
        <p:spPr>
          <a:xfrm>
            <a:off x="3593565" y="124271"/>
            <a:ext cx="45995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2400" b="1" i="0" strike="noStrike" baseline="0" dirty="0">
                <a:solidFill>
                  <a:schemeClr val="accent1">
                    <a:lumMod val="75000"/>
                  </a:schemeClr>
                </a:solidFill>
              </a:rPr>
              <a:t>P</a:t>
            </a:r>
            <a:r>
              <a:rPr lang="ca-ES" sz="2000" b="1" i="0" strike="noStrike" baseline="0" dirty="0">
                <a:solidFill>
                  <a:schemeClr val="accent1">
                    <a:lumMod val="75000"/>
                  </a:schemeClr>
                </a:solidFill>
              </a:rPr>
              <a:t>RODUCTES </a:t>
            </a:r>
            <a:r>
              <a:rPr lang="ca-ES" sz="2000" b="1" dirty="0">
                <a:solidFill>
                  <a:schemeClr val="accent1">
                    <a:lumMod val="75000"/>
                  </a:schemeClr>
                </a:solidFill>
              </a:rPr>
              <a:t>O</a:t>
            </a:r>
            <a:r>
              <a:rPr lang="ca-ES" sz="2000" b="1" i="0" strike="noStrike" baseline="0" dirty="0">
                <a:solidFill>
                  <a:schemeClr val="accent1">
                    <a:lumMod val="75000"/>
                  </a:schemeClr>
                </a:solidFill>
              </a:rPr>
              <a:t>BTINGUTS</a:t>
            </a:r>
            <a:endParaRPr lang="ca-ES" sz="2000" i="0" strike="noStrike" baseline="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34A4D66A-5656-45C6-840A-4D31590F56C6}"/>
              </a:ext>
            </a:extLst>
          </p:cNvPr>
          <p:cNvSpPr txBox="1"/>
          <p:nvPr/>
        </p:nvSpPr>
        <p:spPr>
          <a:xfrm>
            <a:off x="4654688" y="867233"/>
            <a:ext cx="266969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3200" b="1" dirty="0">
                <a:solidFill>
                  <a:schemeClr val="accent2"/>
                </a:solidFill>
                <a:latin typeface="Ink Free" panose="03080402000500000000" pitchFamily="66" charset="0"/>
              </a:rPr>
              <a:t>Dataset de Modelització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69DEBFCE-7966-4B81-B291-8FD8FEE2DFD7}"/>
              </a:ext>
            </a:extLst>
          </p:cNvPr>
          <p:cNvSpPr txBox="1"/>
          <p:nvPr/>
        </p:nvSpPr>
        <p:spPr>
          <a:xfrm rot="211577">
            <a:off x="8606110" y="706002"/>
            <a:ext cx="3332756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3200" b="1" dirty="0">
                <a:solidFill>
                  <a:schemeClr val="accent2"/>
                </a:solidFill>
                <a:latin typeface="Ink Free" panose="03080402000500000000" pitchFamily="66" charset="0"/>
              </a:rPr>
              <a:t>Material/Recursos</a:t>
            </a:r>
          </a:p>
          <a:p>
            <a:pPr algn="ctr"/>
            <a:r>
              <a:rPr lang="ca-ES" sz="3200" b="1" dirty="0">
                <a:solidFill>
                  <a:schemeClr val="accent2"/>
                </a:solidFill>
                <a:latin typeface="Ink Free" panose="03080402000500000000" pitchFamily="66" charset="0"/>
              </a:rPr>
              <a:t>I eines d’anàlisi</a:t>
            </a:r>
            <a:endParaRPr lang="ca-ES" sz="1000" b="1" dirty="0">
              <a:solidFill>
                <a:schemeClr val="accent2"/>
              </a:solidFill>
              <a:latin typeface="Ink Free" panose="03080402000500000000" pitchFamily="66" charset="0"/>
            </a:endParaRPr>
          </a:p>
          <a:p>
            <a:pPr algn="ctr"/>
            <a:r>
              <a:rPr lang="ca-ES" sz="1000" b="0" i="0" u="none" strike="noStrike" baseline="0" dirty="0">
                <a:solidFill>
                  <a:srgbClr val="0000FF"/>
                </a:solidFill>
                <a:latin typeface="Arial" panose="020B0604020202020204" pitchFamily="34" charset="0"/>
              </a:rPr>
              <a:t>https://github.com/QuimDJ/TFM_DataScience_UOC </a:t>
            </a:r>
            <a:endParaRPr lang="ca-ES" sz="1000" b="1" dirty="0">
              <a:solidFill>
                <a:schemeClr val="accent2"/>
              </a:solidFill>
              <a:latin typeface="Ink Free" panose="03080402000500000000" pitchFamily="66" charset="0"/>
            </a:endParaRPr>
          </a:p>
        </p:txBody>
      </p:sp>
      <p:pic>
        <p:nvPicPr>
          <p:cNvPr id="5" name="Imagen 4" descr="Captura de pantalla de un celular&#10;&#10;Descripción generada automáticamente">
            <a:extLst>
              <a:ext uri="{FF2B5EF4-FFF2-40B4-BE49-F238E27FC236}">
                <a16:creationId xmlns:a16="http://schemas.microsoft.com/office/drawing/2014/main" id="{CD6CF4C6-EF0F-4497-97A4-162C1CE269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25976">
            <a:off x="165872" y="1940586"/>
            <a:ext cx="3946560" cy="2600657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65186170-5E76-438F-9C9A-40541CBD9465}"/>
              </a:ext>
            </a:extLst>
          </p:cNvPr>
          <p:cNvSpPr txBox="1"/>
          <p:nvPr/>
        </p:nvSpPr>
        <p:spPr>
          <a:xfrm rot="21382416">
            <a:off x="312798" y="985723"/>
            <a:ext cx="299820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a-ES" sz="3200" b="1" dirty="0">
                <a:solidFill>
                  <a:schemeClr val="accent2"/>
                </a:solidFill>
                <a:latin typeface="Ink Free" panose="03080402000500000000" pitchFamily="66" charset="0"/>
              </a:rPr>
              <a:t>Base de Dades Documental</a:t>
            </a:r>
          </a:p>
        </p:txBody>
      </p:sp>
      <p:pic>
        <p:nvPicPr>
          <p:cNvPr id="15" name="Imagen 14" descr="Captura de pantalla de un celular&#10;&#10;Descripción generada automáticamente">
            <a:extLst>
              <a:ext uri="{FF2B5EF4-FFF2-40B4-BE49-F238E27FC236}">
                <a16:creationId xmlns:a16="http://schemas.microsoft.com/office/drawing/2014/main" id="{57F6C6C7-EBDD-406A-91C2-A8224EF3692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577"/>
          <a:stretch/>
        </p:blipFill>
        <p:spPr>
          <a:xfrm>
            <a:off x="1320626" y="3281254"/>
            <a:ext cx="3184283" cy="2383566"/>
          </a:xfrm>
          <a:prstGeom prst="rect">
            <a:avLst/>
          </a:prstGeom>
        </p:spPr>
      </p:pic>
      <p:pic>
        <p:nvPicPr>
          <p:cNvPr id="17" name="Imagen 16" descr="Imagen que contiene texto&#10;&#10;Descripción generada automáticamente">
            <a:extLst>
              <a:ext uri="{FF2B5EF4-FFF2-40B4-BE49-F238E27FC236}">
                <a16:creationId xmlns:a16="http://schemas.microsoft.com/office/drawing/2014/main" id="{7F8579D1-0A23-4E06-9DEA-AD03F943D59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180"/>
          <a:stretch/>
        </p:blipFill>
        <p:spPr>
          <a:xfrm>
            <a:off x="4589092" y="2038436"/>
            <a:ext cx="3595106" cy="3482294"/>
          </a:xfrm>
          <a:prstGeom prst="rect">
            <a:avLst/>
          </a:prstGeom>
        </p:spPr>
      </p:pic>
      <p:sp>
        <p:nvSpPr>
          <p:cNvPr id="19" name="CuadroTexto 18">
            <a:extLst>
              <a:ext uri="{FF2B5EF4-FFF2-40B4-BE49-F238E27FC236}">
                <a16:creationId xmlns:a16="http://schemas.microsoft.com/office/drawing/2014/main" id="{8DEAEC6A-5DCA-4257-A856-4553120954CB}"/>
              </a:ext>
            </a:extLst>
          </p:cNvPr>
          <p:cNvSpPr txBox="1"/>
          <p:nvPr/>
        </p:nvSpPr>
        <p:spPr>
          <a:xfrm>
            <a:off x="739172" y="5823854"/>
            <a:ext cx="27446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a-ES" sz="1000" b="1" dirty="0">
                <a:solidFill>
                  <a:schemeClr val="accent5"/>
                </a:solidFill>
              </a:rPr>
              <a:t>102.632 tuits període </a:t>
            </a:r>
            <a:r>
              <a:rPr lang="ca-ES" sz="1000" b="1" dirty="0"/>
              <a:t>13/02/2020 – 30/03/2020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73514AA0-F3A3-4263-9E3A-2D5631982762}"/>
              </a:ext>
            </a:extLst>
          </p:cNvPr>
          <p:cNvSpPr txBox="1"/>
          <p:nvPr/>
        </p:nvSpPr>
        <p:spPr>
          <a:xfrm>
            <a:off x="739172" y="5989636"/>
            <a:ext cx="238558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a-ES" sz="1000" b="1" dirty="0">
                <a:solidFill>
                  <a:schemeClr val="accent5"/>
                </a:solidFill>
              </a:rPr>
              <a:t>Objecte original complet - API de Twitter</a:t>
            </a:r>
            <a:endParaRPr lang="ca-ES" sz="1000" b="1" dirty="0"/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7503F043-A001-408D-9302-F9410C04EEF8}"/>
              </a:ext>
            </a:extLst>
          </p:cNvPr>
          <p:cNvSpPr txBox="1"/>
          <p:nvPr/>
        </p:nvSpPr>
        <p:spPr>
          <a:xfrm>
            <a:off x="4654688" y="5577633"/>
            <a:ext cx="21387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a-ES" sz="1000" b="1" dirty="0">
                <a:solidFill>
                  <a:schemeClr val="accent5"/>
                </a:solidFill>
              </a:rPr>
              <a:t>Informació sintetitzada i processada.</a:t>
            </a:r>
            <a:endParaRPr lang="ca-ES" sz="1000" b="1" dirty="0"/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5850DE84-28D7-4504-9684-7646718BAB56}"/>
              </a:ext>
            </a:extLst>
          </p:cNvPr>
          <p:cNvSpPr txBox="1"/>
          <p:nvPr/>
        </p:nvSpPr>
        <p:spPr>
          <a:xfrm>
            <a:off x="4721330" y="5728206"/>
            <a:ext cx="333907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ca-ES" sz="1000" b="1" dirty="0">
                <a:solidFill>
                  <a:schemeClr val="accent5"/>
                </a:solidFill>
              </a:rPr>
              <a:t>Text original</a:t>
            </a:r>
            <a:endParaRPr lang="ca-ES" sz="1000" b="1" dirty="0"/>
          </a:p>
          <a:p>
            <a:pPr marL="228600" indent="-228600">
              <a:buFont typeface="+mj-lt"/>
              <a:buAutoNum type="arabicPeriod"/>
            </a:pPr>
            <a:r>
              <a:rPr lang="ca-ES" sz="1000" b="1" dirty="0">
                <a:solidFill>
                  <a:schemeClr val="accent5"/>
                </a:solidFill>
              </a:rPr>
              <a:t>Text traduït  l’anglès, netejat, normalitzat</a:t>
            </a:r>
          </a:p>
          <a:p>
            <a:pPr marL="228600" indent="-228600">
              <a:buFont typeface="+mj-lt"/>
              <a:buAutoNum type="arabicPeriod"/>
            </a:pPr>
            <a:r>
              <a:rPr lang="ca-ES" sz="1000" b="1" dirty="0">
                <a:solidFill>
                  <a:schemeClr val="accent5"/>
                </a:solidFill>
              </a:rPr>
              <a:t>Camps Subjectivitat/Polaritat per anàlisi de sentiment.</a:t>
            </a:r>
          </a:p>
          <a:p>
            <a:pPr marL="228600" indent="-228600">
              <a:buFont typeface="+mj-lt"/>
              <a:buAutoNum type="arabicPeriod"/>
            </a:pPr>
            <a:r>
              <a:rPr lang="ca-ES" sz="1000" b="1" dirty="0">
                <a:solidFill>
                  <a:schemeClr val="accent5"/>
                </a:solidFill>
              </a:rPr>
              <a:t>Disponibilitat d’informació de context: hashtags, mencions a usuari, </a:t>
            </a:r>
            <a:r>
              <a:rPr lang="ca-ES" sz="1000" b="1" dirty="0" err="1">
                <a:solidFill>
                  <a:schemeClr val="accent5"/>
                </a:solidFill>
              </a:rPr>
              <a:t>emojis</a:t>
            </a:r>
            <a:endParaRPr lang="ca-ES" sz="1000" b="1" dirty="0"/>
          </a:p>
        </p:txBody>
      </p:sp>
      <p:pic>
        <p:nvPicPr>
          <p:cNvPr id="24" name="Imagen 23" descr="Imagen que contiene texto&#10;&#10;Descripción generada automáticamente">
            <a:extLst>
              <a:ext uri="{FF2B5EF4-FFF2-40B4-BE49-F238E27FC236}">
                <a16:creationId xmlns:a16="http://schemas.microsoft.com/office/drawing/2014/main" id="{1A748423-0E26-4736-AE1F-10BE8C6A68F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4942" y="1960798"/>
            <a:ext cx="1295485" cy="1298097"/>
          </a:xfrm>
          <a:prstGeom prst="rect">
            <a:avLst/>
          </a:prstGeom>
        </p:spPr>
      </p:pic>
      <p:pic>
        <p:nvPicPr>
          <p:cNvPr id="26" name="Imagen 25" descr="Captura de pantalla de un celular&#10;&#10;Descripción generada automáticamente">
            <a:extLst>
              <a:ext uri="{FF2B5EF4-FFF2-40B4-BE49-F238E27FC236}">
                <a16:creationId xmlns:a16="http://schemas.microsoft.com/office/drawing/2014/main" id="{6E3CFC40-691F-4D96-9D53-E7828BC8ED4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1548" y="2109119"/>
            <a:ext cx="1713382" cy="1554480"/>
          </a:xfrm>
          <a:prstGeom prst="rect">
            <a:avLst/>
          </a:prstGeom>
        </p:spPr>
      </p:pic>
      <p:pic>
        <p:nvPicPr>
          <p:cNvPr id="28" name="Imagen 27" descr="Captura de pantalla de un celular&#10;&#10;Descripción generada automáticamente">
            <a:extLst>
              <a:ext uri="{FF2B5EF4-FFF2-40B4-BE49-F238E27FC236}">
                <a16:creationId xmlns:a16="http://schemas.microsoft.com/office/drawing/2014/main" id="{8B4C6FCB-EDFE-4283-8C6E-4F59898A558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6495" y="3370460"/>
            <a:ext cx="2078653" cy="842903"/>
          </a:xfrm>
          <a:prstGeom prst="rect">
            <a:avLst/>
          </a:prstGeom>
        </p:spPr>
      </p:pic>
      <p:pic>
        <p:nvPicPr>
          <p:cNvPr id="32" name="Imagen 31" descr="Captura de pantalla de un celular con texto&#10;&#10;Descripción generada automáticamente">
            <a:extLst>
              <a:ext uri="{FF2B5EF4-FFF2-40B4-BE49-F238E27FC236}">
                <a16:creationId xmlns:a16="http://schemas.microsoft.com/office/drawing/2014/main" id="{BE431E8F-69C4-4D94-9B53-1203D3E5401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134" y="4137734"/>
            <a:ext cx="1601315" cy="530823"/>
          </a:xfrm>
          <a:prstGeom prst="rect">
            <a:avLst/>
          </a:prstGeom>
        </p:spPr>
      </p:pic>
      <p:pic>
        <p:nvPicPr>
          <p:cNvPr id="30" name="Imagen 29" descr="Una captura de pantalla de una red social&#10;&#10;Descripción generada automáticamente">
            <a:extLst>
              <a:ext uri="{FF2B5EF4-FFF2-40B4-BE49-F238E27FC236}">
                <a16:creationId xmlns:a16="http://schemas.microsoft.com/office/drawing/2014/main" id="{46ACA808-8767-4BCC-BF1B-00D79D9E7A9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1919" y="3734281"/>
            <a:ext cx="1598109" cy="1609443"/>
          </a:xfrm>
          <a:prstGeom prst="rect">
            <a:avLst/>
          </a:prstGeom>
        </p:spPr>
      </p:pic>
      <p:pic>
        <p:nvPicPr>
          <p:cNvPr id="34" name="Imagen 33">
            <a:extLst>
              <a:ext uri="{FF2B5EF4-FFF2-40B4-BE49-F238E27FC236}">
                <a16:creationId xmlns:a16="http://schemas.microsoft.com/office/drawing/2014/main" id="{EAC4B94E-4B08-4BFC-A268-DBA4426B3E2F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706"/>
          <a:stretch/>
        </p:blipFill>
        <p:spPr>
          <a:xfrm>
            <a:off x="9528333" y="4026025"/>
            <a:ext cx="1148756" cy="1317699"/>
          </a:xfrm>
          <a:prstGeom prst="rect">
            <a:avLst/>
          </a:prstGeom>
        </p:spPr>
      </p:pic>
      <p:pic>
        <p:nvPicPr>
          <p:cNvPr id="36" name="Imagen 35" descr="Imagen que contiene periódico&#10;&#10;Descripción generada automáticamente">
            <a:extLst>
              <a:ext uri="{FF2B5EF4-FFF2-40B4-BE49-F238E27FC236}">
                <a16:creationId xmlns:a16="http://schemas.microsoft.com/office/drawing/2014/main" id="{89F928C7-1370-4820-8B5F-40FE39E4151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133717">
            <a:off x="8454049" y="4828757"/>
            <a:ext cx="1095841" cy="486640"/>
          </a:xfrm>
          <a:prstGeom prst="rect">
            <a:avLst/>
          </a:prstGeom>
        </p:spPr>
      </p:pic>
      <p:sp>
        <p:nvSpPr>
          <p:cNvPr id="37" name="CuadroTexto 36">
            <a:extLst>
              <a:ext uri="{FF2B5EF4-FFF2-40B4-BE49-F238E27FC236}">
                <a16:creationId xmlns:a16="http://schemas.microsoft.com/office/drawing/2014/main" id="{9CEA480D-F307-4F5D-9E56-D231187EDF99}"/>
              </a:ext>
            </a:extLst>
          </p:cNvPr>
          <p:cNvSpPr txBox="1"/>
          <p:nvPr/>
        </p:nvSpPr>
        <p:spPr>
          <a:xfrm>
            <a:off x="8571404" y="5632903"/>
            <a:ext cx="303924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1000" b="1" dirty="0">
                <a:solidFill>
                  <a:schemeClr val="accent5"/>
                </a:solidFill>
              </a:rPr>
              <a:t>GitHub Accessible del projecte:</a:t>
            </a:r>
          </a:p>
          <a:p>
            <a:pPr marL="228600" indent="-228600">
              <a:buFont typeface="+mj-lt"/>
              <a:buAutoNum type="arabicPeriod"/>
            </a:pPr>
            <a:r>
              <a:rPr lang="ca-ES" sz="1000" b="1" dirty="0" err="1">
                <a:solidFill>
                  <a:schemeClr val="accent5"/>
                </a:solidFill>
              </a:rPr>
              <a:t>Jupyter</a:t>
            </a:r>
            <a:r>
              <a:rPr lang="ca-ES" sz="1000" b="1" dirty="0">
                <a:solidFill>
                  <a:schemeClr val="accent5"/>
                </a:solidFill>
              </a:rPr>
              <a:t> </a:t>
            </a:r>
            <a:r>
              <a:rPr lang="ca-ES" sz="1000" b="1" dirty="0" err="1">
                <a:solidFill>
                  <a:schemeClr val="accent5"/>
                </a:solidFill>
              </a:rPr>
              <a:t>Notebooks</a:t>
            </a:r>
            <a:r>
              <a:rPr lang="ca-ES" sz="1000" b="1" dirty="0">
                <a:solidFill>
                  <a:schemeClr val="accent5"/>
                </a:solidFill>
              </a:rPr>
              <a:t> en format original i </a:t>
            </a:r>
            <a:r>
              <a:rPr lang="ca-ES" sz="1000" b="1" dirty="0" err="1">
                <a:solidFill>
                  <a:schemeClr val="accent5"/>
                </a:solidFill>
              </a:rPr>
              <a:t>html</a:t>
            </a:r>
            <a:r>
              <a:rPr lang="ca-ES" sz="1000" b="1" dirty="0">
                <a:solidFill>
                  <a:schemeClr val="accent5"/>
                </a:solidFill>
              </a:rPr>
              <a:t>.</a:t>
            </a:r>
          </a:p>
          <a:p>
            <a:pPr marL="228600" indent="-228600">
              <a:buFont typeface="+mj-lt"/>
              <a:buAutoNum type="arabicPeriod"/>
            </a:pPr>
            <a:r>
              <a:rPr lang="ca-ES" sz="1000" b="1" dirty="0" err="1">
                <a:solidFill>
                  <a:schemeClr val="accent5"/>
                </a:solidFill>
              </a:rPr>
              <a:t>Jupyter</a:t>
            </a:r>
            <a:r>
              <a:rPr lang="ca-ES" sz="1000" b="1" dirty="0">
                <a:solidFill>
                  <a:schemeClr val="accent5"/>
                </a:solidFill>
              </a:rPr>
              <a:t> </a:t>
            </a:r>
            <a:r>
              <a:rPr lang="ca-ES" sz="1000" b="1" dirty="0" err="1">
                <a:solidFill>
                  <a:schemeClr val="accent5"/>
                </a:solidFill>
              </a:rPr>
              <a:t>Notebooks</a:t>
            </a:r>
            <a:r>
              <a:rPr lang="ca-ES" sz="1000" b="1" dirty="0">
                <a:solidFill>
                  <a:schemeClr val="accent5"/>
                </a:solidFill>
              </a:rPr>
              <a:t> addicionals.</a:t>
            </a:r>
          </a:p>
          <a:p>
            <a:pPr marL="228600" indent="-228600">
              <a:buFont typeface="+mj-lt"/>
              <a:buAutoNum type="arabicPeriod"/>
            </a:pPr>
            <a:r>
              <a:rPr lang="ca-ES" sz="1000" b="1" dirty="0">
                <a:solidFill>
                  <a:schemeClr val="accent5"/>
                </a:solidFill>
              </a:rPr>
              <a:t>Exportació en format XLSX de les dades Twitter.</a:t>
            </a:r>
          </a:p>
          <a:p>
            <a:pPr marL="228600" indent="-228600">
              <a:buFont typeface="+mj-lt"/>
              <a:buAutoNum type="arabicPeriod"/>
            </a:pPr>
            <a:r>
              <a:rPr lang="ca-ES" sz="1000" b="1" dirty="0">
                <a:solidFill>
                  <a:schemeClr val="accent5"/>
                </a:solidFill>
              </a:rPr>
              <a:t>Document de memòria TFM.</a:t>
            </a:r>
          </a:p>
        </p:txBody>
      </p:sp>
      <p:pic>
        <p:nvPicPr>
          <p:cNvPr id="2" name="d4">
            <a:hlinkClick r:id="" action="ppaction://media"/>
            <a:extLst>
              <a:ext uri="{FF2B5EF4-FFF2-40B4-BE49-F238E27FC236}">
                <a16:creationId xmlns:a16="http://schemas.microsoft.com/office/drawing/2014/main" id="{DAC5715A-4AA9-45BA-9D50-6AC2D98B799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11504377" y="243562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4743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8336"/>
    </mc:Choice>
    <mc:Fallback>
      <p:transition spd="slow" advTm="683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94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0" objId="2"/>
        <p14:stopEvt time="68336" objId="2"/>
      </p14:showEvt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4444CBA4-4F9D-4C84-9F42-8438172A8659}"/>
              </a:ext>
            </a:extLst>
          </p:cNvPr>
          <p:cNvSpPr/>
          <p:nvPr/>
        </p:nvSpPr>
        <p:spPr>
          <a:xfrm>
            <a:off x="11696695" y="6356350"/>
            <a:ext cx="427567" cy="385233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Marcador de número de diapositiva 9">
            <a:extLst>
              <a:ext uri="{FF2B5EF4-FFF2-40B4-BE49-F238E27FC236}">
                <a16:creationId xmlns:a16="http://schemas.microsoft.com/office/drawing/2014/main" id="{0DCA7064-E168-486F-BCA1-9A94A602C90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00928" y="6356350"/>
            <a:ext cx="419100" cy="365125"/>
          </a:xfrm>
        </p:spPr>
        <p:txBody>
          <a:bodyPr/>
          <a:lstStyle/>
          <a:p>
            <a:pPr algn="ctr"/>
            <a:fld id="{85180AE1-0DB9-4ACB-A7E4-A4263CF44EAB}" type="slidenum">
              <a:rPr lang="en-US" smtClean="0">
                <a:solidFill>
                  <a:schemeClr val="bg1"/>
                </a:solidFill>
                <a:latin typeface="Arial Black" panose="020B0A04020102020204" pitchFamily="34" charset="0"/>
              </a:rPr>
              <a:pPr algn="ctr"/>
              <a:t>5</a:t>
            </a:fld>
            <a:endParaRPr lang="en-US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pic>
        <p:nvPicPr>
          <p:cNvPr id="3" name="Imagen 2" descr="Captura de pantalla de un celular con texto e imágenes&#10;&#10;Descripción generada automáticamente">
            <a:extLst>
              <a:ext uri="{FF2B5EF4-FFF2-40B4-BE49-F238E27FC236}">
                <a16:creationId xmlns:a16="http://schemas.microsoft.com/office/drawing/2014/main" id="{FB0A45FB-E7F1-4ACE-91F5-F9ECAA576B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9446" y="785047"/>
            <a:ext cx="9264432" cy="4844968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F057FB8C-64B7-4595-9DB9-20ED21CFEB25}"/>
              </a:ext>
            </a:extLst>
          </p:cNvPr>
          <p:cNvSpPr txBox="1"/>
          <p:nvPr/>
        </p:nvSpPr>
        <p:spPr>
          <a:xfrm>
            <a:off x="2194560" y="5767411"/>
            <a:ext cx="834913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1400" dirty="0">
                <a:solidFill>
                  <a:schemeClr val="accent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Infografia per data de publicació: </a:t>
            </a:r>
            <a:endParaRPr lang="ca-ES" sz="1400" dirty="0">
              <a:solidFill>
                <a:schemeClr val="accent2"/>
              </a:solidFill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7800" indent="-177800">
              <a:buFont typeface="+mj-lt"/>
              <a:buAutoNum type="arabicPeriod"/>
            </a:pPr>
            <a:r>
              <a:rPr lang="ca-ES" sz="1400" dirty="0">
                <a:solidFill>
                  <a:schemeClr val="accent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Notorietat de treballs a partir de 2012. </a:t>
            </a:r>
          </a:p>
          <a:p>
            <a:pPr marL="177800" indent="-177800">
              <a:buFont typeface="+mj-lt"/>
              <a:buAutoNum type="arabicPeriod"/>
            </a:pPr>
            <a:r>
              <a:rPr lang="ca-ES" sz="1400" dirty="0">
                <a:solidFill>
                  <a:schemeClr val="accent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Producció més significativa de treballs esdevé entre els anys 2015 i 2018.</a:t>
            </a:r>
            <a:endParaRPr lang="ca-ES" sz="1400" dirty="0">
              <a:solidFill>
                <a:schemeClr val="accent1"/>
              </a:solidFill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8D59A4F1-8C8F-480A-87D5-D8A34C013683}"/>
              </a:ext>
            </a:extLst>
          </p:cNvPr>
          <p:cNvSpPr txBox="1"/>
          <p:nvPr/>
        </p:nvSpPr>
        <p:spPr>
          <a:xfrm>
            <a:off x="3593565" y="124271"/>
            <a:ext cx="45995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2400" b="1" dirty="0">
                <a:solidFill>
                  <a:schemeClr val="accent1">
                    <a:lumMod val="75000"/>
                  </a:schemeClr>
                </a:solidFill>
              </a:rPr>
              <a:t>E</a:t>
            </a:r>
            <a:r>
              <a:rPr lang="ca-ES" sz="2000" b="1" dirty="0">
                <a:solidFill>
                  <a:schemeClr val="accent1">
                    <a:lumMod val="75000"/>
                  </a:schemeClr>
                </a:solidFill>
              </a:rPr>
              <a:t>STAT</a:t>
            </a:r>
            <a:r>
              <a:rPr lang="ca-ES" sz="2200" b="1" i="0" strike="noStrike" baseline="0" dirty="0">
                <a:solidFill>
                  <a:schemeClr val="accent1">
                    <a:lumMod val="75000"/>
                  </a:schemeClr>
                </a:solidFill>
              </a:rPr>
              <a:t> DE </a:t>
            </a:r>
            <a:r>
              <a:rPr lang="ca-ES" sz="2400" b="1" i="0" strike="noStrike" baseline="0" dirty="0">
                <a:solidFill>
                  <a:schemeClr val="accent1">
                    <a:lumMod val="75000"/>
                  </a:schemeClr>
                </a:solidFill>
              </a:rPr>
              <a:t>L</a:t>
            </a:r>
            <a:r>
              <a:rPr lang="ca-ES" sz="2200" b="1" i="0" strike="noStrike" baseline="0" dirty="0">
                <a:solidFill>
                  <a:schemeClr val="accent1">
                    <a:lumMod val="75000"/>
                  </a:schemeClr>
                </a:solidFill>
              </a:rPr>
              <a:t>’ART</a:t>
            </a:r>
            <a:endParaRPr lang="ca-ES" sz="2200" i="0" strike="noStrike" baseline="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5" name="d5">
            <a:hlinkClick r:id="" action="ppaction://media"/>
            <a:extLst>
              <a:ext uri="{FF2B5EF4-FFF2-40B4-BE49-F238E27FC236}">
                <a16:creationId xmlns:a16="http://schemas.microsoft.com/office/drawing/2014/main" id="{778194D9-BBBB-4C46-9819-7B177159FF7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44295" y="281136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0527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6246"/>
    </mc:Choice>
    <mc:Fallback>
      <p:transition spd="slow" advTm="362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11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41" objId="5"/>
        <p14:stopEvt time="36246" objId="5"/>
      </p14:showEvt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4444CBA4-4F9D-4C84-9F42-8438172A8659}"/>
              </a:ext>
            </a:extLst>
          </p:cNvPr>
          <p:cNvSpPr/>
          <p:nvPr/>
        </p:nvSpPr>
        <p:spPr>
          <a:xfrm>
            <a:off x="11696695" y="6356350"/>
            <a:ext cx="427567" cy="385233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Marcador de número de diapositiva 9">
            <a:extLst>
              <a:ext uri="{FF2B5EF4-FFF2-40B4-BE49-F238E27FC236}">
                <a16:creationId xmlns:a16="http://schemas.microsoft.com/office/drawing/2014/main" id="{0DCA7064-E168-486F-BCA1-9A94A602C90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00928" y="6356350"/>
            <a:ext cx="419100" cy="365125"/>
          </a:xfrm>
        </p:spPr>
        <p:txBody>
          <a:bodyPr/>
          <a:lstStyle/>
          <a:p>
            <a:pPr algn="ctr"/>
            <a:fld id="{85180AE1-0DB9-4ACB-A7E4-A4263CF44EAB}" type="slidenum">
              <a:rPr lang="en-US" smtClean="0">
                <a:solidFill>
                  <a:schemeClr val="bg1"/>
                </a:solidFill>
                <a:latin typeface="Arial Black" panose="020B0A04020102020204" pitchFamily="34" charset="0"/>
              </a:rPr>
              <a:pPr algn="ctr"/>
              <a:t>6</a:t>
            </a:fld>
            <a:endParaRPr lang="en-US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8D59A4F1-8C8F-480A-87D5-D8A34C013683}"/>
              </a:ext>
            </a:extLst>
          </p:cNvPr>
          <p:cNvSpPr txBox="1"/>
          <p:nvPr/>
        </p:nvSpPr>
        <p:spPr>
          <a:xfrm>
            <a:off x="3593565" y="124271"/>
            <a:ext cx="45995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2400" b="1" dirty="0">
                <a:solidFill>
                  <a:schemeClr val="accent1">
                    <a:lumMod val="75000"/>
                  </a:schemeClr>
                </a:solidFill>
              </a:rPr>
              <a:t>D</a:t>
            </a:r>
            <a:r>
              <a:rPr lang="ca-ES" sz="2000" b="1" dirty="0">
                <a:solidFill>
                  <a:schemeClr val="accent1">
                    <a:lumMod val="75000"/>
                  </a:schemeClr>
                </a:solidFill>
              </a:rPr>
              <a:t>ISSENY DE L’ANÀLISI</a:t>
            </a:r>
            <a:endParaRPr lang="ca-ES" sz="2000" i="0" strike="noStrike" baseline="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5" name="Imagen 4" descr="Imagen que contiene texto&#10;&#10;Descripción generada automáticamente">
            <a:extLst>
              <a:ext uri="{FF2B5EF4-FFF2-40B4-BE49-F238E27FC236}">
                <a16:creationId xmlns:a16="http://schemas.microsoft.com/office/drawing/2014/main" id="{5F475DC3-9436-4031-B3FB-E298F67851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577" y="924537"/>
            <a:ext cx="4491069" cy="5632611"/>
          </a:xfrm>
          <a:prstGeom prst="rect">
            <a:avLst/>
          </a:prstGeom>
        </p:spPr>
      </p:pic>
      <p:sp>
        <p:nvSpPr>
          <p:cNvPr id="6" name="Flecha: a la derecha 5">
            <a:extLst>
              <a:ext uri="{FF2B5EF4-FFF2-40B4-BE49-F238E27FC236}">
                <a16:creationId xmlns:a16="http://schemas.microsoft.com/office/drawing/2014/main" id="{89E43168-1BD5-47A2-9421-02E801F04ED5}"/>
              </a:ext>
            </a:extLst>
          </p:cNvPr>
          <p:cNvSpPr/>
          <p:nvPr/>
        </p:nvSpPr>
        <p:spPr>
          <a:xfrm>
            <a:off x="5962939" y="3255752"/>
            <a:ext cx="1090782" cy="635903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71636EDC-884A-4936-8A90-EF401860A28E}"/>
              </a:ext>
            </a:extLst>
          </p:cNvPr>
          <p:cNvSpPr txBox="1"/>
          <p:nvPr/>
        </p:nvSpPr>
        <p:spPr>
          <a:xfrm>
            <a:off x="7857068" y="2041941"/>
            <a:ext cx="4197231" cy="223266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ca-ES" sz="16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Gestionar el contingut de l’allau de tuits.</a:t>
            </a: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ca-ES" sz="16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Traducció de tuits a l’idioma anglès.</a:t>
            </a: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ca-ES" sz="16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Representar numèricament els tuits de manera òptima, per poder conèixer de manera fiable, la seva distància o similitud.</a:t>
            </a: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ca-ES" sz="16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Obtenció de grups o clústers de qualitat amb bona separabilitat de temàtiques.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ADC9FE8E-925F-4685-8508-0417B3A703AA}"/>
              </a:ext>
            </a:extLst>
          </p:cNvPr>
          <p:cNvSpPr txBox="1"/>
          <p:nvPr/>
        </p:nvSpPr>
        <p:spPr>
          <a:xfrm rot="21382416">
            <a:off x="5240094" y="2322929"/>
            <a:ext cx="239390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4400" b="1" dirty="0">
                <a:latin typeface="Ink Free" panose="03080402000500000000" pitchFamily="66" charset="0"/>
              </a:rPr>
              <a:t>REPTES</a:t>
            </a:r>
          </a:p>
        </p:txBody>
      </p:sp>
      <p:pic>
        <p:nvPicPr>
          <p:cNvPr id="2" name="d6">
            <a:hlinkClick r:id="" action="ppaction://media"/>
            <a:extLst>
              <a:ext uri="{FF2B5EF4-FFF2-40B4-BE49-F238E27FC236}">
                <a16:creationId xmlns:a16="http://schemas.microsoft.com/office/drawing/2014/main" id="{C0AA355C-0F8B-4C05-832B-4C8422224FE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91895" y="281136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1955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7184"/>
    </mc:Choice>
    <mc:Fallback>
      <p:transition spd="slow" advTm="971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656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40" objId="2"/>
        <p14:stopEvt time="96716" objId="2"/>
      </p14:showEvtLst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4444CBA4-4F9D-4C84-9F42-8438172A8659}"/>
              </a:ext>
            </a:extLst>
          </p:cNvPr>
          <p:cNvSpPr/>
          <p:nvPr/>
        </p:nvSpPr>
        <p:spPr>
          <a:xfrm>
            <a:off x="11696695" y="6356350"/>
            <a:ext cx="427567" cy="385233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Marcador de número de diapositiva 9">
            <a:extLst>
              <a:ext uri="{FF2B5EF4-FFF2-40B4-BE49-F238E27FC236}">
                <a16:creationId xmlns:a16="http://schemas.microsoft.com/office/drawing/2014/main" id="{0DCA7064-E168-486F-BCA1-9A94A602C90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00928" y="6356350"/>
            <a:ext cx="419100" cy="365125"/>
          </a:xfrm>
        </p:spPr>
        <p:txBody>
          <a:bodyPr/>
          <a:lstStyle/>
          <a:p>
            <a:pPr algn="ctr"/>
            <a:fld id="{85180AE1-0DB9-4ACB-A7E4-A4263CF44EAB}" type="slidenum">
              <a:rPr lang="en-US" smtClean="0">
                <a:solidFill>
                  <a:schemeClr val="bg1"/>
                </a:solidFill>
                <a:latin typeface="Arial Black" panose="020B0A04020102020204" pitchFamily="34" charset="0"/>
              </a:rPr>
              <a:pPr algn="ctr"/>
              <a:t>7</a:t>
            </a:fld>
            <a:endParaRPr lang="en-US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DA6A0376-D8A6-463C-9590-F98BADDCF988}"/>
              </a:ext>
            </a:extLst>
          </p:cNvPr>
          <p:cNvSpPr txBox="1"/>
          <p:nvPr/>
        </p:nvSpPr>
        <p:spPr>
          <a:xfrm>
            <a:off x="3170618" y="147431"/>
            <a:ext cx="40063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chemeClr val="accent1">
                    <a:lumMod val="75000"/>
                  </a:schemeClr>
                </a:solidFill>
              </a:rPr>
              <a:t>P</a:t>
            </a:r>
            <a:r>
              <a:rPr lang="fr-FR" sz="2000" b="1" dirty="0">
                <a:solidFill>
                  <a:schemeClr val="accent1">
                    <a:lumMod val="75000"/>
                  </a:schemeClr>
                </a:solidFill>
              </a:rPr>
              <a:t>ROCEDIMENT D’ANÀLISI</a:t>
            </a:r>
            <a:endParaRPr lang="fr-FR" sz="2000" i="0" u="none" strike="noStrike" baseline="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3" name="Imagen 2" descr="Imagen que contiene texto, reloj&#10;&#10;Descripción generada automáticamente">
            <a:extLst>
              <a:ext uri="{FF2B5EF4-FFF2-40B4-BE49-F238E27FC236}">
                <a16:creationId xmlns:a16="http://schemas.microsoft.com/office/drawing/2014/main" id="{E9ADC878-0EFC-4AFB-99F1-D2D9CB31E4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7475" y="1122213"/>
            <a:ext cx="8736183" cy="1966696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BC794FFC-0D28-4EF5-9CAD-3C2CA1AF6C64}"/>
              </a:ext>
            </a:extLst>
          </p:cNvPr>
          <p:cNvSpPr txBox="1"/>
          <p:nvPr/>
        </p:nvSpPr>
        <p:spPr>
          <a:xfrm rot="21382416">
            <a:off x="705655" y="866159"/>
            <a:ext cx="22510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2400" dirty="0">
                <a:latin typeface="Ink Free" panose="03080402000500000000" pitchFamily="66" charset="0"/>
              </a:rPr>
              <a:t>pIPELINE de</a:t>
            </a:r>
          </a:p>
          <a:p>
            <a:pPr algn="ctr"/>
            <a:r>
              <a:rPr lang="ca-ES" sz="2400" dirty="0">
                <a:latin typeface="Ink Free" panose="03080402000500000000" pitchFamily="66" charset="0"/>
              </a:rPr>
              <a:t> l’anàlisi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A67F5688-19F8-48CB-9F32-C94980A09DC9}"/>
              </a:ext>
            </a:extLst>
          </p:cNvPr>
          <p:cNvSpPr txBox="1"/>
          <p:nvPr/>
        </p:nvSpPr>
        <p:spPr>
          <a:xfrm>
            <a:off x="557066" y="3300320"/>
            <a:ext cx="11390545" cy="2828147"/>
          </a:xfrm>
          <a:prstGeom prst="rect">
            <a:avLst/>
          </a:prstGeom>
          <a:noFill/>
          <a:ln>
            <a:solidFill>
              <a:srgbClr val="FF0000"/>
            </a:solidFill>
            <a:prstDash val="dashDot"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ca-ES" sz="1200" dirty="0">
                <a:solidFill>
                  <a:schemeClr val="accent2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Font de dades</a:t>
            </a:r>
            <a:r>
              <a:rPr lang="ca-ES" sz="1200" dirty="0">
                <a:solidFill>
                  <a:schemeClr val="accent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 </a:t>
            </a:r>
            <a:r>
              <a:rPr lang="ca-ES" sz="1200" dirty="0">
                <a:solidFill>
                  <a:schemeClr val="accent1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La xarxa social Twitter. Missatges text de longitud limitada a 288 caràcters. Contingut: text, </a:t>
            </a:r>
            <a:r>
              <a:rPr lang="ca-ES" sz="1200" dirty="0" err="1">
                <a:solidFill>
                  <a:schemeClr val="accent1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URL’s</a:t>
            </a:r>
            <a:r>
              <a:rPr lang="ca-ES" sz="1200" dirty="0">
                <a:solidFill>
                  <a:schemeClr val="accent1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, hashtags, </a:t>
            </a:r>
            <a:r>
              <a:rPr lang="ca-ES" sz="1200" dirty="0" err="1">
                <a:solidFill>
                  <a:schemeClr val="accent1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emojis</a:t>
            </a:r>
            <a:r>
              <a:rPr lang="ca-ES" sz="1200" dirty="0">
                <a:solidFill>
                  <a:schemeClr val="accent1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.</a:t>
            </a:r>
            <a:endParaRPr lang="ca-ES" sz="1200" dirty="0">
              <a:solidFill>
                <a:schemeClr val="accent2"/>
              </a:solidFill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ca-ES" sz="1200" dirty="0">
                <a:solidFill>
                  <a:schemeClr val="accent2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Captació</a:t>
            </a:r>
            <a:r>
              <a:rPr lang="ca-ES" sz="1200" dirty="0">
                <a:solidFill>
                  <a:schemeClr val="accent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ca-ES" sz="1200" dirty="0">
                <a:solidFill>
                  <a:schemeClr val="accent1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Flux de dades en temps real, sobre hashtags específics de la temàtica Malalties Minoritàries (MM).</a:t>
            </a:r>
          </a:p>
          <a:p>
            <a:pPr>
              <a:lnSpc>
                <a:spcPct val="150000"/>
              </a:lnSpc>
            </a:pPr>
            <a:r>
              <a:rPr lang="ca-ES" sz="1200" dirty="0">
                <a:solidFill>
                  <a:schemeClr val="accent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Emmagatzematge en base de dades:  </a:t>
            </a:r>
            <a:r>
              <a:rPr lang="ca-ES" sz="1200" dirty="0">
                <a:solidFill>
                  <a:schemeClr val="accent1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NoSQL de tipus documental MongoDB.</a:t>
            </a:r>
          </a:p>
          <a:p>
            <a:pPr>
              <a:lnSpc>
                <a:spcPct val="150000"/>
              </a:lnSpc>
            </a:pPr>
            <a:r>
              <a:rPr lang="ca-ES" sz="1200" dirty="0">
                <a:solidFill>
                  <a:schemeClr val="accent2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Representació numèrica del text dels tuits</a:t>
            </a:r>
            <a:r>
              <a:rPr lang="ca-ES" sz="1200" dirty="0">
                <a:solidFill>
                  <a:schemeClr val="accent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 </a:t>
            </a:r>
            <a:r>
              <a:rPr lang="ca-ES" sz="1200" dirty="0">
                <a:solidFill>
                  <a:schemeClr val="accent1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Vectorització del text utilitzant una estratègia TF-IDF (importància relativa de les paraules).</a:t>
            </a:r>
          </a:p>
          <a:p>
            <a:pPr marL="984250" indent="-984250">
              <a:lnSpc>
                <a:spcPct val="150000"/>
              </a:lnSpc>
            </a:pPr>
            <a:r>
              <a:rPr lang="ca-ES" sz="1200" dirty="0">
                <a:solidFill>
                  <a:schemeClr val="accent2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Modelització</a:t>
            </a:r>
            <a:r>
              <a:rPr lang="ca-ES" sz="1200" dirty="0">
                <a:solidFill>
                  <a:schemeClr val="accent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 </a:t>
            </a:r>
            <a:r>
              <a:rPr lang="ca-ES" sz="1200" dirty="0">
                <a:solidFill>
                  <a:schemeClr val="accent1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Models d’aprenentatge no supervisat. Algorismes KMeans, DBSCAN i jeràrquic aglomeratiu. Agrupem tuits semblants o similars. Funció de similitud: Distància euclidiana sobre matriu TF-IDF,  i similitud del cosinus </a:t>
            </a:r>
          </a:p>
          <a:p>
            <a:pPr>
              <a:lnSpc>
                <a:spcPct val="150000"/>
              </a:lnSpc>
            </a:pPr>
            <a:r>
              <a:rPr lang="ca-ES" sz="1200" dirty="0">
                <a:solidFill>
                  <a:schemeClr val="accent2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Validació de resultats</a:t>
            </a:r>
            <a:r>
              <a:rPr lang="ca-ES" sz="1200" dirty="0">
                <a:solidFill>
                  <a:schemeClr val="accent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ca-ES" sz="1200" dirty="0">
                <a:solidFill>
                  <a:schemeClr val="accent1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Optimització de paràmetres, per l’obtenció de grups el més compactes i distanciats entre si  possibles.</a:t>
            </a:r>
          </a:p>
          <a:p>
            <a:pPr>
              <a:lnSpc>
                <a:spcPct val="150000"/>
              </a:lnSpc>
            </a:pPr>
            <a:r>
              <a:rPr lang="ca-ES" sz="1200" dirty="0">
                <a:solidFill>
                  <a:schemeClr val="accent2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Clústers finals</a:t>
            </a:r>
            <a:r>
              <a:rPr lang="ca-ES" sz="1200" dirty="0">
                <a:solidFill>
                  <a:schemeClr val="accent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ca-ES" sz="1200" dirty="0">
                <a:solidFill>
                  <a:schemeClr val="accent1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Obtenció de comunitats on trobem les temàtiques més ben definides.</a:t>
            </a:r>
          </a:p>
          <a:p>
            <a:pPr marL="1616075" indent="-1616075">
              <a:lnSpc>
                <a:spcPct val="150000"/>
              </a:lnSpc>
            </a:pPr>
            <a:r>
              <a:rPr lang="ca-ES" sz="1200" dirty="0">
                <a:solidFill>
                  <a:schemeClr val="accent2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Coneixement i benefici</a:t>
            </a:r>
            <a:r>
              <a:rPr lang="ca-ES" sz="1200" dirty="0">
                <a:solidFill>
                  <a:schemeClr val="accent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ca-ES" sz="1200" dirty="0">
                <a:solidFill>
                  <a:schemeClr val="accent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ca-ES" sz="1200" dirty="0">
                <a:solidFill>
                  <a:schemeClr val="accent1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etecció de temàtiques importants, opinions positives i negatives (com denúncies per manca de suport, demandes de tractaments, manca de diagnòstic) o difusió d'històries personals.</a:t>
            </a:r>
          </a:p>
        </p:txBody>
      </p:sp>
      <p:pic>
        <p:nvPicPr>
          <p:cNvPr id="4" name="d7">
            <a:hlinkClick r:id="" action="ppaction://media"/>
            <a:extLst>
              <a:ext uri="{FF2B5EF4-FFF2-40B4-BE49-F238E27FC236}">
                <a16:creationId xmlns:a16="http://schemas.microsoft.com/office/drawing/2014/main" id="{72B454F3-3E45-4561-B86A-09C74435D47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08752" y="257767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9767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3238"/>
    </mc:Choice>
    <mc:Fallback>
      <p:transition spd="slow" advTm="1132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401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0" objId="4"/>
        <p14:stopEvt time="113238" objId="4"/>
      </p14:showEvtLst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Captura de pantalla de un celular con letras&#10;&#10;Descripción generada automáticamente">
            <a:extLst>
              <a:ext uri="{FF2B5EF4-FFF2-40B4-BE49-F238E27FC236}">
                <a16:creationId xmlns:a16="http://schemas.microsoft.com/office/drawing/2014/main" id="{51BB0304-EBC4-4848-A96A-F5355FD761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492" y="806253"/>
            <a:ext cx="5099777" cy="1148066"/>
          </a:xfrm>
          <a:prstGeom prst="rect">
            <a:avLst/>
          </a:prstGeom>
        </p:spPr>
      </p:pic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4444CBA4-4F9D-4C84-9F42-8438172A8659}"/>
              </a:ext>
            </a:extLst>
          </p:cNvPr>
          <p:cNvSpPr/>
          <p:nvPr/>
        </p:nvSpPr>
        <p:spPr>
          <a:xfrm>
            <a:off x="11696695" y="6356350"/>
            <a:ext cx="427567" cy="385233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Marcador de número de diapositiva 9">
            <a:extLst>
              <a:ext uri="{FF2B5EF4-FFF2-40B4-BE49-F238E27FC236}">
                <a16:creationId xmlns:a16="http://schemas.microsoft.com/office/drawing/2014/main" id="{0DCA7064-E168-486F-BCA1-9A94A602C90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00928" y="6356350"/>
            <a:ext cx="419100" cy="365125"/>
          </a:xfrm>
        </p:spPr>
        <p:txBody>
          <a:bodyPr/>
          <a:lstStyle/>
          <a:p>
            <a:pPr algn="ctr"/>
            <a:fld id="{85180AE1-0DB9-4ACB-A7E4-A4263CF44EAB}" type="slidenum">
              <a:rPr lang="en-US" smtClean="0">
                <a:solidFill>
                  <a:schemeClr val="bg1"/>
                </a:solidFill>
                <a:latin typeface="Arial Black" panose="020B0A04020102020204" pitchFamily="34" charset="0"/>
              </a:rPr>
              <a:pPr algn="ctr"/>
              <a:t>8</a:t>
            </a:fld>
            <a:endParaRPr lang="en-US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F00F3253-F36A-4C3A-BEA9-9A21974CEF6C}"/>
              </a:ext>
            </a:extLst>
          </p:cNvPr>
          <p:cNvSpPr/>
          <p:nvPr/>
        </p:nvSpPr>
        <p:spPr>
          <a:xfrm>
            <a:off x="362341" y="831835"/>
            <a:ext cx="1152342" cy="105941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6C826A4B-3E7F-424B-8624-E19DE0E8D45E}"/>
              </a:ext>
            </a:extLst>
          </p:cNvPr>
          <p:cNvSpPr txBox="1"/>
          <p:nvPr/>
        </p:nvSpPr>
        <p:spPr>
          <a:xfrm>
            <a:off x="3453757" y="96373"/>
            <a:ext cx="25478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i="0" u="none" strike="noStrike" baseline="0" dirty="0">
                <a:solidFill>
                  <a:schemeClr val="accent1">
                    <a:lumMod val="75000"/>
                  </a:schemeClr>
                </a:solidFill>
              </a:rPr>
              <a:t>C</a:t>
            </a:r>
            <a:r>
              <a:rPr lang="fr-FR" sz="2000" b="1" i="0" u="none" strike="noStrike" baseline="0" dirty="0">
                <a:solidFill>
                  <a:schemeClr val="accent1">
                    <a:lumMod val="75000"/>
                  </a:schemeClr>
                </a:solidFill>
              </a:rPr>
              <a:t>APTACIÓ DE DADES</a:t>
            </a:r>
            <a:endParaRPr lang="fr-FR" sz="2000" i="0" u="none" strike="noStrike" baseline="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20" name="Imagen 19" descr="Imagen que contiene texto, interior, tabla, monitor&#10;&#10;Descripción generada automáticamente">
            <a:extLst>
              <a:ext uri="{FF2B5EF4-FFF2-40B4-BE49-F238E27FC236}">
                <a16:creationId xmlns:a16="http://schemas.microsoft.com/office/drawing/2014/main" id="{4E3D754A-07B7-40EF-919C-E70222BA3BF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6" t="11503" b="7760"/>
          <a:stretch/>
        </p:blipFill>
        <p:spPr>
          <a:xfrm rot="21430825">
            <a:off x="279199" y="2149090"/>
            <a:ext cx="4801993" cy="2434968"/>
          </a:xfrm>
          <a:prstGeom prst="rect">
            <a:avLst/>
          </a:prstGeom>
        </p:spPr>
      </p:pic>
      <p:pic>
        <p:nvPicPr>
          <p:cNvPr id="3" name="Imagen 2" descr="Imagen que contiene texto&#10;&#10;Descripción generada automáticamente">
            <a:extLst>
              <a:ext uri="{FF2B5EF4-FFF2-40B4-BE49-F238E27FC236}">
                <a16:creationId xmlns:a16="http://schemas.microsoft.com/office/drawing/2014/main" id="{671AA22C-5911-475A-A3A0-D97F69A12A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8927" y="771331"/>
            <a:ext cx="3560719" cy="5539925"/>
          </a:xfrm>
          <a:prstGeom prst="rect">
            <a:avLst/>
          </a:prstGeom>
        </p:spPr>
      </p:pic>
      <p:pic>
        <p:nvPicPr>
          <p:cNvPr id="5" name="Imagen 4" descr="Imagen que contiene monitor, computadora&#10;&#10;Descripción generada automáticamente">
            <a:extLst>
              <a:ext uri="{FF2B5EF4-FFF2-40B4-BE49-F238E27FC236}">
                <a16:creationId xmlns:a16="http://schemas.microsoft.com/office/drawing/2014/main" id="{97CC0126-DB64-426C-979C-D09E62E5196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56" t="334" r="856" b="11769"/>
          <a:stretch/>
        </p:blipFill>
        <p:spPr>
          <a:xfrm rot="21419450">
            <a:off x="2336582" y="4656757"/>
            <a:ext cx="3563834" cy="1619727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6F436D15-9889-4176-BE6B-5B237984A794}"/>
              </a:ext>
            </a:extLst>
          </p:cNvPr>
          <p:cNvSpPr txBox="1"/>
          <p:nvPr/>
        </p:nvSpPr>
        <p:spPr>
          <a:xfrm rot="21373145">
            <a:off x="3165363" y="2393275"/>
            <a:ext cx="16348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2800" dirty="0">
                <a:latin typeface="Ink Free" panose="03080402000500000000" pitchFamily="66" charset="0"/>
              </a:rPr>
              <a:t>Captació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00BAAFB3-0996-412C-A729-FE8881D2DDEF}"/>
              </a:ext>
            </a:extLst>
          </p:cNvPr>
          <p:cNvSpPr txBox="1"/>
          <p:nvPr/>
        </p:nvSpPr>
        <p:spPr>
          <a:xfrm rot="21373145">
            <a:off x="237123" y="5421060"/>
            <a:ext cx="21547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2800" dirty="0">
                <a:latin typeface="Ink Free" panose="03080402000500000000" pitchFamily="66" charset="0"/>
              </a:rPr>
              <a:t>Monitoratge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DD109220-0E44-4CB4-9523-637D642EBF5D}"/>
              </a:ext>
            </a:extLst>
          </p:cNvPr>
          <p:cNvSpPr txBox="1"/>
          <p:nvPr/>
        </p:nvSpPr>
        <p:spPr>
          <a:xfrm rot="21373145">
            <a:off x="10076647" y="1327215"/>
            <a:ext cx="163487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2800" dirty="0">
                <a:latin typeface="Ink Free" panose="03080402000500000000" pitchFamily="66" charset="0"/>
              </a:rPr>
              <a:t>Objecte ‘Tweet’</a:t>
            </a:r>
          </a:p>
          <a:p>
            <a:r>
              <a:rPr lang="ca-ES" sz="2800" dirty="0">
                <a:latin typeface="Ink Free" panose="03080402000500000000" pitchFamily="66" charset="0"/>
              </a:rPr>
              <a:t>API Twitter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AB78BE9B-8FAA-41F9-A12F-3CA9B5016ADB}"/>
              </a:ext>
            </a:extLst>
          </p:cNvPr>
          <p:cNvSpPr txBox="1"/>
          <p:nvPr/>
        </p:nvSpPr>
        <p:spPr>
          <a:xfrm>
            <a:off x="5942278" y="908383"/>
            <a:ext cx="208084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1400" dirty="0">
                <a:solidFill>
                  <a:schemeClr val="accent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CAPTACIÓ: </a:t>
            </a:r>
          </a:p>
          <a:p>
            <a:endParaRPr lang="ca-ES" sz="1400" dirty="0">
              <a:solidFill>
                <a:schemeClr val="accent2"/>
              </a:solidFill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7800" indent="-177800">
              <a:buFont typeface="+mj-lt"/>
              <a:buAutoNum type="arabicPeriod"/>
            </a:pPr>
            <a:r>
              <a:rPr lang="ca-ES" sz="1400" dirty="0">
                <a:solidFill>
                  <a:schemeClr val="accent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Llibreria TWEEPY. </a:t>
            </a:r>
          </a:p>
          <a:p>
            <a:pPr marL="177800" indent="-177800">
              <a:buFont typeface="+mj-lt"/>
              <a:buAutoNum type="arabicPeriod"/>
            </a:pPr>
            <a:r>
              <a:rPr lang="ca-ES" sz="1400" dirty="0">
                <a:solidFill>
                  <a:schemeClr val="accent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Planificació dades d'interès:</a:t>
            </a:r>
          </a:p>
          <a:p>
            <a:endParaRPr lang="ca-ES" sz="1400" dirty="0">
              <a:solidFill>
                <a:schemeClr val="accent1"/>
              </a:solidFill>
            </a:endParaRPr>
          </a:p>
        </p:txBody>
      </p:sp>
      <p:pic>
        <p:nvPicPr>
          <p:cNvPr id="9" name="Imagen 8" descr="Una captura de pantalla de un celular con letras&#10;&#10;Descripción generada automáticamente">
            <a:extLst>
              <a:ext uri="{FF2B5EF4-FFF2-40B4-BE49-F238E27FC236}">
                <a16:creationId xmlns:a16="http://schemas.microsoft.com/office/drawing/2014/main" id="{61B916EF-2CE9-4FDA-9BA7-F39AE695789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1593" y="2293378"/>
            <a:ext cx="2997119" cy="1931894"/>
          </a:xfrm>
          <a:prstGeom prst="rect">
            <a:avLst/>
          </a:prstGeom>
        </p:spPr>
      </p:pic>
      <p:sp>
        <p:nvSpPr>
          <p:cNvPr id="12" name="Globo: flecha izquierda 11">
            <a:extLst>
              <a:ext uri="{FF2B5EF4-FFF2-40B4-BE49-F238E27FC236}">
                <a16:creationId xmlns:a16="http://schemas.microsoft.com/office/drawing/2014/main" id="{89462A09-4F91-4C85-BB86-968005C526A8}"/>
              </a:ext>
            </a:extLst>
          </p:cNvPr>
          <p:cNvSpPr/>
          <p:nvPr/>
        </p:nvSpPr>
        <p:spPr>
          <a:xfrm>
            <a:off x="7907152" y="771331"/>
            <a:ext cx="546624" cy="5539925"/>
          </a:xfrm>
          <a:prstGeom prst="leftArrowCallout">
            <a:avLst>
              <a:gd name="adj1" fmla="val 34792"/>
              <a:gd name="adj2" fmla="val 29896"/>
              <a:gd name="adj3" fmla="val 45442"/>
              <a:gd name="adj4" fmla="val 459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21" name="Flecha: curvada hacia la izquierda 20">
            <a:extLst>
              <a:ext uri="{FF2B5EF4-FFF2-40B4-BE49-F238E27FC236}">
                <a16:creationId xmlns:a16="http://schemas.microsoft.com/office/drawing/2014/main" id="{2B7D41A0-9DBE-4E60-9268-D10D5C559904}"/>
              </a:ext>
            </a:extLst>
          </p:cNvPr>
          <p:cNvSpPr/>
          <p:nvPr/>
        </p:nvSpPr>
        <p:spPr>
          <a:xfrm rot="8018764">
            <a:off x="1131941" y="4740796"/>
            <a:ext cx="521877" cy="834112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>
              <a:solidFill>
                <a:schemeClr val="tx1"/>
              </a:solidFill>
            </a:endParaRP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232B7B8C-90C7-4E9C-BF4C-B5F893CE865A}"/>
              </a:ext>
            </a:extLst>
          </p:cNvPr>
          <p:cNvSpPr txBox="1"/>
          <p:nvPr/>
        </p:nvSpPr>
        <p:spPr>
          <a:xfrm>
            <a:off x="279115" y="5902651"/>
            <a:ext cx="23501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a-ES" sz="1400" dirty="0">
                <a:solidFill>
                  <a:schemeClr val="accent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Seguiment i vigilància constant.</a:t>
            </a:r>
            <a:endParaRPr lang="ca-ES" sz="1400" dirty="0">
              <a:solidFill>
                <a:schemeClr val="accent1"/>
              </a:solidFill>
            </a:endParaRP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B3B80E45-E0F7-460F-AADC-4C3CA99DB614}"/>
              </a:ext>
            </a:extLst>
          </p:cNvPr>
          <p:cNvSpPr txBox="1"/>
          <p:nvPr/>
        </p:nvSpPr>
        <p:spPr>
          <a:xfrm rot="21373145">
            <a:off x="1712908" y="2467546"/>
            <a:ext cx="11789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2400" dirty="0">
                <a:latin typeface="Ink Free" panose="03080402000500000000" pitchFamily="66" charset="0"/>
              </a:rPr>
              <a:t>Script Python</a:t>
            </a: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EB603FE5-522E-42A2-BF30-2ADEFA394EDD}"/>
              </a:ext>
            </a:extLst>
          </p:cNvPr>
          <p:cNvSpPr txBox="1"/>
          <p:nvPr/>
        </p:nvSpPr>
        <p:spPr>
          <a:xfrm rot="695463">
            <a:off x="6186041" y="4663399"/>
            <a:ext cx="2172390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spcAft>
                <a:spcPts val="0"/>
              </a:spcAft>
            </a:pPr>
            <a:r>
              <a:rPr lang="ca-ES" sz="1000" b="1" dirty="0">
                <a:solidFill>
                  <a:schemeClr val="accent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HASHTAGS CAPTURATS</a:t>
            </a:r>
          </a:p>
          <a:p>
            <a:pPr algn="just">
              <a:spcAft>
                <a:spcPts val="0"/>
              </a:spcAft>
            </a:pPr>
            <a:r>
              <a:rPr lang="ca-ES" sz="1000" b="1" dirty="0">
                <a:solidFill>
                  <a:schemeClr val="accent5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#DiaMundialEnfermedadesRaras</a:t>
            </a:r>
          </a:p>
          <a:p>
            <a:pPr algn="just">
              <a:spcAft>
                <a:spcPts val="0"/>
              </a:spcAft>
            </a:pPr>
            <a:r>
              <a:rPr lang="ca-ES" sz="1000" b="1" dirty="0">
                <a:solidFill>
                  <a:schemeClr val="accent5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#RareDiseaseDay</a:t>
            </a:r>
          </a:p>
          <a:p>
            <a:pPr algn="just">
              <a:spcAft>
                <a:spcPts val="0"/>
              </a:spcAft>
            </a:pPr>
            <a:r>
              <a:rPr lang="ca-ES" sz="1000" b="1" dirty="0">
                <a:solidFill>
                  <a:schemeClr val="accent5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#SomosFEDER</a:t>
            </a:r>
            <a:endParaRPr lang="ca-ES" sz="1000" dirty="0">
              <a:solidFill>
                <a:schemeClr val="accent5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ca-ES" sz="1000" b="1" dirty="0">
                <a:solidFill>
                  <a:schemeClr val="accent5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#EnfermedadesRaras</a:t>
            </a:r>
          </a:p>
          <a:p>
            <a:r>
              <a:rPr lang="ca-ES" sz="1000" b="1" dirty="0">
                <a:solidFill>
                  <a:schemeClr val="accent5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#DMEnfermedadesRaras2020</a:t>
            </a:r>
          </a:p>
          <a:p>
            <a:r>
              <a:rPr lang="ca-ES" sz="1000" b="1" dirty="0">
                <a:solidFill>
                  <a:schemeClr val="accent5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#DM2020 </a:t>
            </a:r>
            <a:endParaRPr lang="ca-ES" sz="1000" dirty="0">
              <a:solidFill>
                <a:schemeClr val="accent5"/>
              </a:solidFill>
            </a:endParaRPr>
          </a:p>
        </p:txBody>
      </p:sp>
      <p:pic>
        <p:nvPicPr>
          <p:cNvPr id="2" name="d8">
            <a:hlinkClick r:id="" action="ppaction://media"/>
            <a:extLst>
              <a:ext uri="{FF2B5EF4-FFF2-40B4-BE49-F238E27FC236}">
                <a16:creationId xmlns:a16="http://schemas.microsoft.com/office/drawing/2014/main" id="{7734D0F3-8904-4892-AA30-B2831694707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464812" y="260894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9258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2085"/>
    </mc:Choice>
    <mc:Fallback>
      <p:transition spd="slow" advTm="620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99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42" objId="2"/>
        <p14:stopEvt time="62085" objId="2"/>
      </p14:showEvtLst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4444CBA4-4F9D-4C84-9F42-8438172A8659}"/>
              </a:ext>
            </a:extLst>
          </p:cNvPr>
          <p:cNvSpPr/>
          <p:nvPr/>
        </p:nvSpPr>
        <p:spPr>
          <a:xfrm>
            <a:off x="11696695" y="6356350"/>
            <a:ext cx="427567" cy="385233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Marcador de número de diapositiva 9">
            <a:extLst>
              <a:ext uri="{FF2B5EF4-FFF2-40B4-BE49-F238E27FC236}">
                <a16:creationId xmlns:a16="http://schemas.microsoft.com/office/drawing/2014/main" id="{0DCA7064-E168-486F-BCA1-9A94A602C90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00928" y="6356350"/>
            <a:ext cx="419100" cy="365125"/>
          </a:xfrm>
        </p:spPr>
        <p:txBody>
          <a:bodyPr/>
          <a:lstStyle/>
          <a:p>
            <a:pPr algn="ctr"/>
            <a:fld id="{85180AE1-0DB9-4ACB-A7E4-A4263CF44EAB}" type="slidenum">
              <a:rPr lang="en-US" smtClean="0">
                <a:solidFill>
                  <a:schemeClr val="bg1"/>
                </a:solidFill>
                <a:latin typeface="Arial Black" panose="020B0A04020102020204" pitchFamily="34" charset="0"/>
              </a:rPr>
              <a:pPr algn="ctr"/>
              <a:t>9</a:t>
            </a:fld>
            <a:endParaRPr lang="en-US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pic>
        <p:nvPicPr>
          <p:cNvPr id="5" name="Imagen 4" descr="Captura de pantalla de un celular con letras&#10;&#10;Descripción generada automáticamente">
            <a:extLst>
              <a:ext uri="{FF2B5EF4-FFF2-40B4-BE49-F238E27FC236}">
                <a16:creationId xmlns:a16="http://schemas.microsoft.com/office/drawing/2014/main" id="{84AF726C-39AA-4086-8C86-316515E82B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354" y="899184"/>
            <a:ext cx="4302786" cy="968646"/>
          </a:xfrm>
          <a:prstGeom prst="rect">
            <a:avLst/>
          </a:prstGeom>
        </p:spPr>
      </p:pic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622E9CFC-98D0-4E17-8E02-E9E3566BAA4F}"/>
              </a:ext>
            </a:extLst>
          </p:cNvPr>
          <p:cNvSpPr/>
          <p:nvPr/>
        </p:nvSpPr>
        <p:spPr>
          <a:xfrm>
            <a:off x="1462112" y="1151122"/>
            <a:ext cx="324912" cy="73208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pic>
        <p:nvPicPr>
          <p:cNvPr id="3" name="Imagen 2" descr="Una captura de pantalla de un celular con letras&#10;&#10;Descripción generada automáticamente">
            <a:extLst>
              <a:ext uri="{FF2B5EF4-FFF2-40B4-BE49-F238E27FC236}">
                <a16:creationId xmlns:a16="http://schemas.microsoft.com/office/drawing/2014/main" id="{D7D6AD25-820A-4457-9556-AABB22BAF20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0317" y="3216054"/>
            <a:ext cx="3685849" cy="622245"/>
          </a:xfrm>
          <a:prstGeom prst="rect">
            <a:avLst/>
          </a:prstGeom>
        </p:spPr>
      </p:pic>
      <p:pic>
        <p:nvPicPr>
          <p:cNvPr id="7" name="Imagen 6" descr="Imagen que contiene texto, periódico&#10;&#10;Descripción generada automáticamente">
            <a:extLst>
              <a:ext uri="{FF2B5EF4-FFF2-40B4-BE49-F238E27FC236}">
                <a16:creationId xmlns:a16="http://schemas.microsoft.com/office/drawing/2014/main" id="{69B8C790-277D-4066-891F-F5998C77894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0317" y="4286154"/>
            <a:ext cx="4393733" cy="1891247"/>
          </a:xfrm>
          <a:prstGeom prst="rect">
            <a:avLst/>
          </a:prstGeom>
        </p:spPr>
      </p:pic>
      <p:pic>
        <p:nvPicPr>
          <p:cNvPr id="9" name="Imagen 8" descr="Imagen que contiene dibujo&#10;&#10;Descripción generada automáticamente">
            <a:extLst>
              <a:ext uri="{FF2B5EF4-FFF2-40B4-BE49-F238E27FC236}">
                <a16:creationId xmlns:a16="http://schemas.microsoft.com/office/drawing/2014/main" id="{AB3751AD-89D5-40E8-A256-79B9628BF8E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8214" y="1194268"/>
            <a:ext cx="1508481" cy="1377877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3FEB3608-9BD4-4E8F-826C-118E7777AB9A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0052" t="6727" r="14267" b="71108"/>
          <a:stretch/>
        </p:blipFill>
        <p:spPr>
          <a:xfrm>
            <a:off x="392720" y="2233739"/>
            <a:ext cx="4302787" cy="954901"/>
          </a:xfrm>
          <a:prstGeom prst="rect">
            <a:avLst/>
          </a:prstGeom>
        </p:spPr>
      </p:pic>
      <p:graphicFrame>
        <p:nvGraphicFramePr>
          <p:cNvPr id="16" name="Objeto 15">
            <a:extLst>
              <a:ext uri="{FF2B5EF4-FFF2-40B4-BE49-F238E27FC236}">
                <a16:creationId xmlns:a16="http://schemas.microsoft.com/office/drawing/2014/main" id="{8430DB41-6FA7-48AA-840C-22BF2E418D8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18478521"/>
              </p:ext>
            </p:extLst>
          </p:nvPr>
        </p:nvGraphicFramePr>
        <p:xfrm>
          <a:off x="249537" y="4098240"/>
          <a:ext cx="3018061" cy="22670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0" name="Image" r:id="rId10" imgW="39072960" imgH="29231640" progId="Photoshop.Image.12">
                  <p:embed/>
                </p:oleObj>
              </mc:Choice>
              <mc:Fallback>
                <p:oleObj name="Image" r:id="rId10" imgW="39072960" imgH="29231640" progId="Photoshop.Image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49537" y="4098240"/>
                        <a:ext cx="3018061" cy="22670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8" name="Imagen 17">
            <a:extLst>
              <a:ext uri="{FF2B5EF4-FFF2-40B4-BE49-F238E27FC236}">
                <a16:creationId xmlns:a16="http://schemas.microsoft.com/office/drawing/2014/main" id="{238972D1-AE44-41D4-AC58-9EDB14AB4D7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4174" y="1740823"/>
            <a:ext cx="2317207" cy="617082"/>
          </a:xfrm>
          <a:prstGeom prst="rect">
            <a:avLst/>
          </a:prstGeom>
        </p:spPr>
      </p:pic>
      <p:sp>
        <p:nvSpPr>
          <p:cNvPr id="20" name="CuadroTexto 19">
            <a:extLst>
              <a:ext uri="{FF2B5EF4-FFF2-40B4-BE49-F238E27FC236}">
                <a16:creationId xmlns:a16="http://schemas.microsoft.com/office/drawing/2014/main" id="{FEA0B8E4-9CA0-40CC-B79D-957F4DD3C4EC}"/>
              </a:ext>
            </a:extLst>
          </p:cNvPr>
          <p:cNvSpPr txBox="1"/>
          <p:nvPr/>
        </p:nvSpPr>
        <p:spPr>
          <a:xfrm rot="21373145">
            <a:off x="7526284" y="2663024"/>
            <a:ext cx="27863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2400" dirty="0">
                <a:latin typeface="Ink Free" panose="03080402000500000000" pitchFamily="66" charset="0"/>
              </a:rPr>
              <a:t>Còpia de seguretat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86688832-76A9-4842-8437-6F7A3229F3AE}"/>
              </a:ext>
            </a:extLst>
          </p:cNvPr>
          <p:cNvSpPr txBox="1"/>
          <p:nvPr/>
        </p:nvSpPr>
        <p:spPr>
          <a:xfrm rot="21373145">
            <a:off x="10210106" y="3813140"/>
            <a:ext cx="15648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2400" dirty="0">
                <a:latin typeface="Ink Free" panose="03080402000500000000" pitchFamily="66" charset="0"/>
              </a:rPr>
              <a:t>Restaurar a MVirtual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2A739CE7-C0AE-4327-B7BA-1B9C48ECB3A9}"/>
              </a:ext>
            </a:extLst>
          </p:cNvPr>
          <p:cNvSpPr txBox="1"/>
          <p:nvPr/>
        </p:nvSpPr>
        <p:spPr>
          <a:xfrm rot="21373145">
            <a:off x="267794" y="3701288"/>
            <a:ext cx="27135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2400" dirty="0">
                <a:latin typeface="Ink Free" panose="03080402000500000000" pitchFamily="66" charset="0"/>
              </a:rPr>
              <a:t>Document = Tuit</a:t>
            </a: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8141F19C-56B1-476F-ABB6-D5296F1A4B96}"/>
              </a:ext>
            </a:extLst>
          </p:cNvPr>
          <p:cNvSpPr txBox="1"/>
          <p:nvPr/>
        </p:nvSpPr>
        <p:spPr>
          <a:xfrm rot="21373145">
            <a:off x="7934686" y="780447"/>
            <a:ext cx="21947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2400" dirty="0">
                <a:latin typeface="Ink Free" panose="03080402000500000000" pitchFamily="66" charset="0"/>
              </a:rPr>
              <a:t>Base de dades </a:t>
            </a:r>
          </a:p>
          <a:p>
            <a:r>
              <a:rPr lang="ca-ES" sz="2400" dirty="0">
                <a:latin typeface="Ink Free" panose="03080402000500000000" pitchFamily="66" charset="0"/>
              </a:rPr>
              <a:t>documental</a:t>
            </a:r>
          </a:p>
        </p:txBody>
      </p:sp>
      <p:pic>
        <p:nvPicPr>
          <p:cNvPr id="27" name="Imagen 26" descr="Captura de pantalla de un celular con texto&#10;&#10;Descripción generada automáticamente">
            <a:extLst>
              <a:ext uri="{FF2B5EF4-FFF2-40B4-BE49-F238E27FC236}">
                <a16:creationId xmlns:a16="http://schemas.microsoft.com/office/drawing/2014/main" id="{C2A30A5C-2CE5-4057-9866-C1BDF7355D6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7714" y="4808386"/>
            <a:ext cx="5374491" cy="1498343"/>
          </a:xfrm>
          <a:prstGeom prst="rect">
            <a:avLst/>
          </a:prstGeom>
        </p:spPr>
      </p:pic>
      <p:sp>
        <p:nvSpPr>
          <p:cNvPr id="28" name="CuadroTexto 27">
            <a:extLst>
              <a:ext uri="{FF2B5EF4-FFF2-40B4-BE49-F238E27FC236}">
                <a16:creationId xmlns:a16="http://schemas.microsoft.com/office/drawing/2014/main" id="{338E2C50-E8D7-46FA-B06D-41353534D4C4}"/>
              </a:ext>
            </a:extLst>
          </p:cNvPr>
          <p:cNvSpPr txBox="1"/>
          <p:nvPr/>
        </p:nvSpPr>
        <p:spPr>
          <a:xfrm rot="21373145">
            <a:off x="3448272" y="4509656"/>
            <a:ext cx="13124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2400" dirty="0">
                <a:latin typeface="Ink Free" panose="03080402000500000000" pitchFamily="66" charset="0"/>
              </a:rPr>
              <a:t>Consulta</a:t>
            </a:r>
          </a:p>
        </p:txBody>
      </p:sp>
      <p:pic>
        <p:nvPicPr>
          <p:cNvPr id="30" name="Imagen 29">
            <a:extLst>
              <a:ext uri="{FF2B5EF4-FFF2-40B4-BE49-F238E27FC236}">
                <a16:creationId xmlns:a16="http://schemas.microsoft.com/office/drawing/2014/main" id="{FFE92DAA-FF18-4F3A-A8DF-165D4A01B797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6" t="-27680" r="42495" b="43065"/>
          <a:stretch/>
        </p:blipFill>
        <p:spPr>
          <a:xfrm>
            <a:off x="409400" y="2990311"/>
            <a:ext cx="3561106" cy="612276"/>
          </a:xfrm>
          <a:prstGeom prst="rect">
            <a:avLst/>
          </a:prstGeom>
        </p:spPr>
      </p:pic>
      <p:sp>
        <p:nvSpPr>
          <p:cNvPr id="32" name="CuadroTexto 31">
            <a:extLst>
              <a:ext uri="{FF2B5EF4-FFF2-40B4-BE49-F238E27FC236}">
                <a16:creationId xmlns:a16="http://schemas.microsoft.com/office/drawing/2014/main" id="{90A8C111-E04A-464E-808A-C9027893FF8C}"/>
              </a:ext>
            </a:extLst>
          </p:cNvPr>
          <p:cNvSpPr txBox="1"/>
          <p:nvPr/>
        </p:nvSpPr>
        <p:spPr>
          <a:xfrm>
            <a:off x="4524545" y="3484772"/>
            <a:ext cx="30180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a-ES" sz="1800" dirty="0">
                <a:solidFill>
                  <a:srgbClr val="00B05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Inserció directa </a:t>
            </a:r>
          </a:p>
          <a:p>
            <a:pPr algn="ctr"/>
            <a:r>
              <a:rPr lang="ca-ES" sz="1800" dirty="0">
                <a:solidFill>
                  <a:srgbClr val="00B05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a temps real en la </a:t>
            </a:r>
          </a:p>
          <a:p>
            <a:pPr algn="ctr"/>
            <a:r>
              <a:rPr lang="ca-ES" sz="1800" dirty="0">
                <a:solidFill>
                  <a:srgbClr val="00B05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base de dades</a:t>
            </a:r>
            <a:endParaRPr lang="ca-ES" sz="1800" dirty="0">
              <a:solidFill>
                <a:srgbClr val="00B050"/>
              </a:solidFill>
            </a:endParaRP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263617C6-71B3-4D26-8A60-91D044F6D37F}"/>
              </a:ext>
            </a:extLst>
          </p:cNvPr>
          <p:cNvSpPr txBox="1"/>
          <p:nvPr/>
        </p:nvSpPr>
        <p:spPr>
          <a:xfrm>
            <a:off x="5178710" y="1830431"/>
            <a:ext cx="1871993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a-ES" sz="1600" dirty="0">
                <a:solidFill>
                  <a:schemeClr val="accent2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ca-ES" sz="1600" dirty="0">
                <a:solidFill>
                  <a:schemeClr val="accent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mportació</a:t>
            </a:r>
            <a:endParaRPr lang="ca-ES" sz="1400" dirty="0">
              <a:solidFill>
                <a:schemeClr val="accent2"/>
              </a:solidFill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7800" indent="-177800">
              <a:buFont typeface="+mj-lt"/>
              <a:buAutoNum type="arabicPeriod"/>
            </a:pPr>
            <a:r>
              <a:rPr lang="ca-ES" sz="1400" dirty="0">
                <a:solidFill>
                  <a:schemeClr val="accent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 fet falta importar els fitxers text resultat de la captura. </a:t>
            </a:r>
          </a:p>
          <a:p>
            <a:pPr marL="177800" indent="-177800">
              <a:buFont typeface="+mj-lt"/>
              <a:buAutoNum type="arabicPeriod"/>
            </a:pPr>
            <a:r>
              <a:rPr lang="ca-ES" sz="1400" dirty="0">
                <a:solidFill>
                  <a:schemeClr val="accent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Millora</a:t>
            </a:r>
            <a:r>
              <a:rPr lang="ca-ES" sz="1400" dirty="0">
                <a:solidFill>
                  <a:schemeClr val="accent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aplicable</a:t>
            </a:r>
            <a:endParaRPr lang="ca-ES" sz="1400" dirty="0">
              <a:solidFill>
                <a:schemeClr val="accent1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Globo: flecha hacia abajo 32">
            <a:extLst>
              <a:ext uri="{FF2B5EF4-FFF2-40B4-BE49-F238E27FC236}">
                <a16:creationId xmlns:a16="http://schemas.microsoft.com/office/drawing/2014/main" id="{DE737822-75D3-4BA4-BBCF-9000638A3946}"/>
              </a:ext>
            </a:extLst>
          </p:cNvPr>
          <p:cNvSpPr/>
          <p:nvPr/>
        </p:nvSpPr>
        <p:spPr>
          <a:xfrm>
            <a:off x="5169332" y="2990311"/>
            <a:ext cx="1871993" cy="461707"/>
          </a:xfrm>
          <a:prstGeom prst="downArrowCallout">
            <a:avLst>
              <a:gd name="adj1" fmla="val 18127"/>
              <a:gd name="adj2" fmla="val 19354"/>
              <a:gd name="adj3" fmla="val 24225"/>
              <a:gd name="adj4" fmla="val 57381"/>
            </a:avLst>
          </a:prstGeom>
          <a:noFill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34" name="CuadroTexto 33">
            <a:extLst>
              <a:ext uri="{FF2B5EF4-FFF2-40B4-BE49-F238E27FC236}">
                <a16:creationId xmlns:a16="http://schemas.microsoft.com/office/drawing/2014/main" id="{E8F60298-AB2C-4A9C-959E-5DC5FD7579A4}"/>
              </a:ext>
            </a:extLst>
          </p:cNvPr>
          <p:cNvSpPr txBox="1"/>
          <p:nvPr/>
        </p:nvSpPr>
        <p:spPr>
          <a:xfrm>
            <a:off x="3170618" y="147431"/>
            <a:ext cx="40063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chemeClr val="accent1">
                    <a:lumMod val="75000"/>
                  </a:schemeClr>
                </a:solidFill>
              </a:rPr>
              <a:t>E</a:t>
            </a:r>
            <a:r>
              <a:rPr lang="fr-FR" sz="2000" b="1" dirty="0">
                <a:solidFill>
                  <a:schemeClr val="accent1">
                    <a:lumMod val="75000"/>
                  </a:schemeClr>
                </a:solidFill>
              </a:rPr>
              <a:t>MMAGATZEMAMENT</a:t>
            </a:r>
            <a:endParaRPr lang="fr-FR" sz="2000" i="0" u="none" strike="noStrike" baseline="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5" name="CuadroTexto 34">
            <a:extLst>
              <a:ext uri="{FF2B5EF4-FFF2-40B4-BE49-F238E27FC236}">
                <a16:creationId xmlns:a16="http://schemas.microsoft.com/office/drawing/2014/main" id="{F492FDFA-73D9-44B3-A366-81D22FE74F77}"/>
              </a:ext>
            </a:extLst>
          </p:cNvPr>
          <p:cNvSpPr txBox="1"/>
          <p:nvPr/>
        </p:nvSpPr>
        <p:spPr>
          <a:xfrm rot="21373145">
            <a:off x="2909092" y="1956304"/>
            <a:ext cx="9748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2400" dirty="0">
                <a:latin typeface="Ink Free" panose="03080402000500000000" pitchFamily="66" charset="0"/>
              </a:rPr>
              <a:t>Accés</a:t>
            </a:r>
          </a:p>
        </p:txBody>
      </p:sp>
      <p:sp>
        <p:nvSpPr>
          <p:cNvPr id="37" name="CuadroTexto 36">
            <a:extLst>
              <a:ext uri="{FF2B5EF4-FFF2-40B4-BE49-F238E27FC236}">
                <a16:creationId xmlns:a16="http://schemas.microsoft.com/office/drawing/2014/main" id="{882763D0-5507-440F-82C4-4A1457C4B86E}"/>
              </a:ext>
            </a:extLst>
          </p:cNvPr>
          <p:cNvSpPr txBox="1"/>
          <p:nvPr/>
        </p:nvSpPr>
        <p:spPr>
          <a:xfrm>
            <a:off x="5029816" y="814115"/>
            <a:ext cx="227352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a-ES" sz="1200" dirty="0">
                <a:solidFill>
                  <a:schemeClr val="accent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Client BD: </a:t>
            </a:r>
          </a:p>
          <a:p>
            <a:pPr algn="ctr"/>
            <a:r>
              <a:rPr lang="ca-ES" sz="1200" dirty="0">
                <a:solidFill>
                  <a:schemeClr val="accent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MongoDB Compass</a:t>
            </a:r>
            <a:endParaRPr lang="ca-ES" sz="1200" dirty="0">
              <a:solidFill>
                <a:schemeClr val="accent2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ca-ES" sz="1200" dirty="0">
                <a:solidFill>
                  <a:schemeClr val="accent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Accés programat</a:t>
            </a:r>
          </a:p>
          <a:p>
            <a:pPr algn="ctr"/>
            <a:r>
              <a:rPr lang="ca-ES" sz="1400" dirty="0">
                <a:solidFill>
                  <a:schemeClr val="accent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Llibreria Pymongo</a:t>
            </a:r>
            <a:endParaRPr lang="ca-ES" sz="1400" dirty="0">
              <a:solidFill>
                <a:schemeClr val="accent1"/>
              </a:solidFill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d9">
            <a:hlinkClick r:id="" action="ppaction://media"/>
            <a:extLst>
              <a:ext uri="{FF2B5EF4-FFF2-40B4-BE49-F238E27FC236}">
                <a16:creationId xmlns:a16="http://schemas.microsoft.com/office/drawing/2014/main" id="{D7026D24-8EFA-4352-8867-0995643AF43A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11592838" y="294316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4744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2127"/>
    </mc:Choice>
    <mc:Fallback>
      <p:transition spd="slow" advTm="621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62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43" objId="8"/>
        <p14:stopEvt time="62127" objId="8"/>
      </p14:showEvtLst>
    </p:ext>
  </p:extLst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Diseño personalizad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3863</TotalTime>
  <Words>2162</Words>
  <Application>Microsoft Office PowerPoint</Application>
  <PresentationFormat>Panorámica</PresentationFormat>
  <Paragraphs>408</Paragraphs>
  <Slides>21</Slides>
  <Notes>1</Notes>
  <HiddenSlides>0</HiddenSlides>
  <MMClips>20</MMClips>
  <ScaleCrop>false</ScaleCrop>
  <HeadingPairs>
    <vt:vector size="8" baseType="variant">
      <vt:variant>
        <vt:lpstr>Fuentes usadas</vt:lpstr>
      </vt:variant>
      <vt:variant>
        <vt:i4>7</vt:i4>
      </vt:variant>
      <vt:variant>
        <vt:lpstr>Tema</vt:lpstr>
      </vt:variant>
      <vt:variant>
        <vt:i4>3</vt:i4>
      </vt:variant>
      <vt:variant>
        <vt:lpstr>Servidores OLE incrustados</vt:lpstr>
      </vt:variant>
      <vt:variant>
        <vt:i4>1</vt:i4>
      </vt:variant>
      <vt:variant>
        <vt:lpstr>Títulos de diapositiva</vt:lpstr>
      </vt:variant>
      <vt:variant>
        <vt:i4>21</vt:i4>
      </vt:variant>
    </vt:vector>
  </HeadingPairs>
  <TitlesOfParts>
    <vt:vector size="32" baseType="lpstr">
      <vt:lpstr>-apple-system</vt:lpstr>
      <vt:lpstr>Arial</vt:lpstr>
      <vt:lpstr>Arial Black</vt:lpstr>
      <vt:lpstr>Arial Narrow</vt:lpstr>
      <vt:lpstr>Calibri</vt:lpstr>
      <vt:lpstr>Calibri Light</vt:lpstr>
      <vt:lpstr>Ink Free</vt:lpstr>
      <vt:lpstr>Tema de Office</vt:lpstr>
      <vt:lpstr>1_Tema de Office</vt:lpstr>
      <vt:lpstr>Diseño personalizado</vt:lpstr>
      <vt:lpstr>Image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Quim QDJ</dc:creator>
  <cp:lastModifiedBy>Quim QDJ</cp:lastModifiedBy>
  <cp:revision>268</cp:revision>
  <dcterms:created xsi:type="dcterms:W3CDTF">2020-06-17T10:52:25Z</dcterms:created>
  <dcterms:modified xsi:type="dcterms:W3CDTF">2020-07-01T11:28:22Z</dcterms:modified>
</cp:coreProperties>
</file>